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7"/>
  </p:notesMasterIdLst>
  <p:sldIdLst>
    <p:sldId id="388" r:id="rId2"/>
    <p:sldId id="389"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806" r:id="rId25"/>
    <p:sldId id="807" r:id="rId26"/>
  </p:sldIdLst>
  <p:sldSz cx="9144000" cy="5143500" type="screen16x9"/>
  <p:notesSz cx="6858000" cy="9144000"/>
  <p:embeddedFontLst>
    <p:embeddedFont>
      <p:font typeface="Roboto" panose="02000000000000000000" pitchFamily="2" charset="0"/>
      <p:regular r:id="rId28"/>
      <p:bold r:id="rId29"/>
      <p:italic r:id="rId30"/>
      <p:boldItalic r:id="rId31"/>
    </p:embeddedFont>
    <p:embeddedFont>
      <p:font typeface="Roboto Light"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222">
          <p15:clr>
            <a:srgbClr val="9AA0A6"/>
          </p15:clr>
        </p15:guide>
        <p15:guide id="2" orient="horz" pos="2755">
          <p15:clr>
            <a:srgbClr val="9AA0A6"/>
          </p15:clr>
        </p15:guide>
        <p15:guide id="3" orient="horz" pos="776">
          <p15:clr>
            <a:srgbClr val="9AA0A6"/>
          </p15:clr>
        </p15:guide>
        <p15:guide id="4" pos="206">
          <p15:clr>
            <a:srgbClr val="9AA0A6"/>
          </p15:clr>
        </p15:guide>
        <p15:guide id="5" pos="5553">
          <p15:clr>
            <a:srgbClr val="9AA0A6"/>
          </p15:clr>
        </p15:guide>
        <p15:guide id="6" orient="horz" pos="914">
          <p15:clr>
            <a:srgbClr val="9AA0A6"/>
          </p15:clr>
        </p15:guide>
        <p15:guide id="7" orient="horz" pos="2451">
          <p15:clr>
            <a:srgbClr val="9AA0A6"/>
          </p15:clr>
        </p15:guide>
        <p15:guide id="8" pos="871">
          <p15:clr>
            <a:srgbClr val="9AA0A6"/>
          </p15:clr>
        </p15:guide>
        <p15:guide id="9" pos="2880">
          <p15:clr>
            <a:srgbClr val="9AA0A6"/>
          </p15:clr>
        </p15:guide>
        <p15:guide id="10" pos="4909">
          <p15:clr>
            <a:srgbClr val="9AA0A6"/>
          </p15:clr>
        </p15:guide>
        <p15:guide id="11" orient="horz" pos="2193">
          <p15:clr>
            <a:srgbClr val="9AA0A6"/>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irHWtuKxFKA484jLhWTVnqczfZq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pos="2222"/>
        <p:guide orient="horz" pos="2755"/>
        <p:guide orient="horz" pos="776"/>
        <p:guide pos="206"/>
        <p:guide pos="5553"/>
        <p:guide orient="horz" pos="914"/>
        <p:guide orient="horz" pos="2451"/>
        <p:guide pos="871"/>
        <p:guide pos="2880"/>
        <p:guide pos="4909"/>
        <p:guide orient="horz" pos="219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oboto" panose="02000000000000000000" pitchFamily="2" charset="0"/>
        <a:ea typeface="Roboto" panose="02000000000000000000" pitchFamily="2" charset="0"/>
        <a:cs typeface="Roboto" panose="02000000000000000000" pitchFamily="2"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42ae08ec9b_0_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2478024" lvl="0" indent="0" algn="l" rtl="0">
              <a:lnSpc>
                <a:spcPct val="115000"/>
              </a:lnSpc>
              <a:spcBef>
                <a:spcPts val="1080"/>
              </a:spcBef>
              <a:spcAft>
                <a:spcPts val="0"/>
              </a:spcAft>
              <a:buClr>
                <a:schemeClr val="dk1"/>
              </a:buClr>
              <a:buSzPts val="1100"/>
              <a:buFont typeface="Arial"/>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STRENGTHS AND WEAKNESS – WHAT IS IT?</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marR="2478024" lvl="0" indent="0" algn="l" rtl="0">
              <a:lnSpc>
                <a:spcPct val="115000"/>
              </a:lnSpc>
              <a:spcBef>
                <a:spcPts val="1080"/>
              </a:spcBef>
              <a:spcAft>
                <a:spcPts val="0"/>
              </a:spcAft>
              <a:buClr>
                <a:schemeClr val="dk1"/>
              </a:buClr>
              <a:buSzPts val="1100"/>
              <a:buFont typeface="Arial"/>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Strengths and weaknesses generally refer to a person's character. Strength is the ability to consistently provide near-perfect performance in a specific activity. The key to building a strength is to identify your dominant talents, then complement them by acquiring knowledge and skills pertinent to the activity.</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marR="2478024" lvl="0" indent="0" algn="l" rtl="0">
              <a:lnSpc>
                <a:spcPct val="115000"/>
              </a:lnSpc>
              <a:spcBef>
                <a:spcPts val="1080"/>
              </a:spcBef>
              <a:spcAft>
                <a:spcPts val="0"/>
              </a:spcAft>
              <a:buClr>
                <a:schemeClr val="dk1"/>
              </a:buClr>
              <a:buSzPts val="1100"/>
              <a:buFont typeface="Arial"/>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Weakness is a flaw or fault or defect in an individual. This always acts as a hurdle in achievement, because of lack of respective talent. Often a strength can be a weakness, and vice versa, a weakness can be a strength. Strengths and weaknesses generally refer to a person's character. Strength is the ability to consistently provide near- perfect performance in a specific activity. Weakness is a flaw or fault or defect in an individual. Knowing your own strengths and weaknesses gives you a better understanding of yourself</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marR="2478024" lvl="0" indent="0" algn="l" rtl="0">
              <a:lnSpc>
                <a:spcPct val="115000"/>
              </a:lnSpc>
              <a:spcBef>
                <a:spcPts val="1080"/>
              </a:spcBef>
              <a:spcAft>
                <a:spcPts val="0"/>
              </a:spcAft>
              <a:buSzPts val="1100"/>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250" name="Google Shape;250;g142ae08ec9b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11895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42ae08ec9b_0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BENEFITS OF KNOWING STRENGTHS AND WEAKNESS </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Your biggest personal strength would be something that comes very easily for you. Your weaknesses hold you back from achieving many great things. Weaknesses are areas that you have the power to improve. It can be anything ranging from professional to social skills. Knowing the strengths and weakness allows one to understand the necessary changes that is required in self- improvement.</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Understanding Your Abilities</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Step 1: Appreciate your effort</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Step 2: Write down what you do</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Step 3: Reflect on your values</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Step 4: Examine your responses for themes and patterns.</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Step 5: Determine whether your life aligns with your values</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Step 6: Consider situational meanings.</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Performing a Reflexive Best Self Exercise</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Step 1: Find people to ask.</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Step 2: Ask for feedback</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Step 3: Look for commonalities.</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Step 4: Make a self-portrait.</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Listing Your Actions</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Step 1: Write about your actions.</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Step 2: Think of a challenging situation in which something bad happened.</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Step 3: Find a less challenging situation</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Step 4: Consider times you faced a difficult personal situation</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 </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Listing Your Desires</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Step 1: Ask yourself about your desires.</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Step 2: Decide what you enjoy</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Step 3: Consider what motivates you.</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lnSpc>
                <a:spcPct val="100000"/>
              </a:lnSpc>
              <a:spcBef>
                <a:spcPts val="800"/>
              </a:spcBef>
              <a:spcAft>
                <a:spcPts val="0"/>
              </a:spcAft>
              <a:buSzPts val="1100"/>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261" name="Google Shape;261;g142ae08ec9b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52068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42ae08ec9b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HOW TO ASSESS STRENGTHS AND WEAKNESSES?  </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Accessing your personal strengths and weaknesses can help you a lot in choosing the right career or making good decisions. because if you can focus what you do around your personal strengths, you have the chance to create something remarkable, while making it look like it's almost effortless.</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There are few ways to assess strengths and weaknesses. They are:</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 Rethink your weaknesses</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"Weakness" isn't the most helpful way to think about areas for development. People really aren’t weak, even though we might really feel or think this way at times. However, most people feel that they could be stronger in certain areas in their lives, their skill sets, and other areas. Since they feel they are not as strong in those areas, it’s common to assign the opposite to describe when we feel we need to work on an area to feel stronger and competent. Instead of focusing on "weakness," which has a negative feel to it, think about your areas for growth or improvement -- this keeps you focused on the future and what you can do to get better.</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 Identify your areas for growth</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Areas in which you can develop might be related to anything, including certain professional or social skills or poor self- restraint with food. You could also simply refer to an inability to catch a baseball or perform math equations quickly. Oftentimes, areas for growth are framed in terms of "learning lessons from life" and not repeating mistakes.</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 Focus on your strengths</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Some might consider focusing on personal weaknesses at all as waste of time, or even a mis-framing of the issues. Instead, focus primarily on your strengths and try to cultivate these whenever possible. This can be a better approach then identifying personal weaknesses.</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 Write down your strengths and weaknesses</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Once you assess all you've written down about your actions and desires, it's time to focus on what you think your strengths and weaknesses are. Using the lists from other people you got earlier and that what you have learned about yourself through the other exercises, write down areas of your work and life that you think are your strong and weak areas.</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 Compare the lists against one another</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Did they match up and did you find any surprises? Did you think you were strong in one area but in your actions list that doesn’t appear to be the case? This type of mismatch occurs when you're telling yourself you're one way, but a challenging situation displays your real character instead.</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 </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lnSpc>
                <a:spcPct val="100000"/>
              </a:lnSpc>
              <a:spcBef>
                <a:spcPts val="800"/>
              </a:spcBef>
              <a:spcAft>
                <a:spcPts val="0"/>
              </a:spcAft>
              <a:buSzPts val="1100"/>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272" name="Google Shape;272;g142ae08ec9b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9581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42ae08ec9b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HOW TO ASSESS STRENGTHS AND WEAKNESSES? </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 Ask the opinions of friends or family</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Have a close friend or family member provide you with constructive feedback. Although self-examination can lead you to a few answers, getting an outside opinion will help you either solidify your observations or can shatter a few illusions as well. Learning how to receive constructive feedback from others is essential to being part of a community.</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 Seek professional assistance</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If you are still having trouble, or would feel more comfortable with an outside source, ask a professional to help you to determine your strengths and weaknesses.</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 Reflect on your findings</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After you assess your strengths and weaknesses, spend some time to reflect and determine how you feel about what you found. Decide if you need or want to work on any of your weaknesses and contemplate what you will need to do to attack or change these weaknesses.</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 Reject perfectionism</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Take care not to become hung up on your weaknesses. This pattern can quickly fall into the nonconstructive pattern of perfectionism, which can hold you back from success. It’s better to begin with what you do well for a given skill set, then find several details to enhance those skills and slowly improve over time.</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 Don't deny important moments in your life</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Everyone has things in their life that they excel at. There are times when you do something you've never done before, but it just clicks, and you find that you're a total natural at it.</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lnSpc>
                <a:spcPct val="100000"/>
              </a:lnSpc>
              <a:spcBef>
                <a:spcPts val="800"/>
              </a:spcBef>
              <a:spcAft>
                <a:spcPts val="0"/>
              </a:spcAft>
              <a:buSzPts val="1100"/>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283" name="Google Shape;283;g142ae08ec9b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84000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42ae08ec9b_0_2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This is the template for slides with only an image</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marR="2478024" lvl="0" indent="0" algn="l" rtl="0">
              <a:lnSpc>
                <a:spcPct val="115000"/>
              </a:lnSpc>
              <a:spcBef>
                <a:spcPts val="1080"/>
              </a:spcBef>
              <a:spcAft>
                <a:spcPts val="0"/>
              </a:spcAft>
              <a:buSzPts val="1100"/>
              <a:buNone/>
            </a:pP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294" name="Google Shape;294;g142ae08ec9b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6071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42ae08ec9b_0_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STAGES OF STRENGTH AND TALENT DEVELOPMENT </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It’s surprisingly difficult for many people to talk about their strengths. It’s challenging to balance your humility with the need to project confidence. As with weaknesses, you can generally choose between skills/habits and personality traits. These five stages of strength and talent development can help us see how we can cultivate our strengths and talents:</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1. Inviting and invoking: Ask for a strength or talent we value, seek it through writing or visual arts.</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2. Identifying and clarifying the strength or talent: Name the strength or talent, for example, “creative problem solver”  and then describe how that strength or talent is used in our lives.</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3. Claiming and receiving the strength or talent: Acknowledge to self and others that we possess this strength or talent and accept it as part of who we are.</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4. Honouring and practicing the strength or talent: We exercise the strength or talent to improve and strengthen it.</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5. Offering our strength or talent to the world: We find a place where our strength or talent is needed by the world, and where it can be nurtured and grow.</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lnSpc>
                <a:spcPct val="100000"/>
              </a:lnSpc>
              <a:spcBef>
                <a:spcPts val="800"/>
              </a:spcBef>
              <a:spcAft>
                <a:spcPts val="0"/>
              </a:spcAft>
              <a:buSzPts val="1100"/>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305" name="Google Shape;305;g142ae08ec9b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7554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42ae08ec9b_0_3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2484120" lvl="0" indent="350520" algn="just" rtl="0">
              <a:lnSpc>
                <a:spcPct val="115000"/>
              </a:lnSpc>
              <a:spcBef>
                <a:spcPts val="312"/>
              </a:spcBef>
              <a:spcAft>
                <a:spcPts val="0"/>
              </a:spcAft>
              <a:buSzPts val="1100"/>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WHEN SHOULD YOU FOCUS ON YOUR STRENGTHS?</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marR="2484120" lvl="0" indent="350520" algn="just" rtl="0">
              <a:lnSpc>
                <a:spcPct val="115000"/>
              </a:lnSpc>
              <a:spcBef>
                <a:spcPts val="312"/>
              </a:spcBef>
              <a:spcAft>
                <a:spcPts val="0"/>
              </a:spcAft>
              <a:buSzPts val="1100"/>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If you understand the logic behind following your strengths, you can also more easily see where it doesn’t apply. It’s not a complicated analysis either.</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marR="2484120" lvl="0" indent="350520" algn="just" rtl="0">
              <a:lnSpc>
                <a:spcPct val="115000"/>
              </a:lnSpc>
              <a:spcBef>
                <a:spcPts val="312"/>
              </a:spcBef>
              <a:spcAft>
                <a:spcPts val="0"/>
              </a:spcAft>
              <a:buSzPts val="1100"/>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You should focus on your strengths, and ignore your weaknesses, whenever:</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marR="2484120" lvl="0" indent="350520" algn="just" rtl="0">
              <a:lnSpc>
                <a:spcPct val="115000"/>
              </a:lnSpc>
              <a:spcBef>
                <a:spcPts val="312"/>
              </a:spcBef>
              <a:spcAft>
                <a:spcPts val="0"/>
              </a:spcAft>
              <a:buSzPts val="1100"/>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 The weakness is not a requirement.</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marR="2484120" lvl="0" indent="350520" algn="just" rtl="0">
              <a:lnSpc>
                <a:spcPct val="115000"/>
              </a:lnSpc>
              <a:spcBef>
                <a:spcPts val="312"/>
              </a:spcBef>
              <a:spcAft>
                <a:spcPts val="0"/>
              </a:spcAft>
              <a:buSzPts val="1100"/>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 You can outsource the weakness to someone else</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marR="2484120" lvl="0" indent="350520" algn="just" rtl="0">
              <a:lnSpc>
                <a:spcPct val="115000"/>
              </a:lnSpc>
              <a:spcBef>
                <a:spcPts val="312"/>
              </a:spcBef>
              <a:spcAft>
                <a:spcPts val="0"/>
              </a:spcAft>
              <a:buSzPts val="1100"/>
              <a:buNone/>
            </a:pP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marR="2484120" lvl="0" indent="350520" algn="just" rtl="0">
              <a:lnSpc>
                <a:spcPct val="115000"/>
              </a:lnSpc>
              <a:spcBef>
                <a:spcPts val="312"/>
              </a:spcBef>
              <a:spcAft>
                <a:spcPts val="0"/>
              </a:spcAft>
              <a:buSzPts val="1100"/>
              <a:buNone/>
            </a:pP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marR="2478024" lvl="0" indent="0" algn="l" rtl="0">
              <a:lnSpc>
                <a:spcPct val="115000"/>
              </a:lnSpc>
              <a:spcBef>
                <a:spcPts val="1080"/>
              </a:spcBef>
              <a:spcAft>
                <a:spcPts val="0"/>
              </a:spcAft>
              <a:buSzPts val="1100"/>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316" name="Google Shape;316;g142ae08ec9b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4802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42ae08ec9b_0_3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PROMPTS TO HELP YOU DEVELOP STRENGTHS AND TALENTS </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800"/>
              </a:spcBef>
              <a:spcAft>
                <a:spcPts val="0"/>
              </a:spcAft>
              <a:buSzPts val="1100"/>
              <a:buNone/>
            </a:pP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800"/>
              </a:spcBef>
              <a:spcAft>
                <a:spcPts val="0"/>
              </a:spcAft>
              <a:buSzPts val="1100"/>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1. What are your strengths and talents?</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800"/>
              </a:spcBef>
              <a:spcAft>
                <a:spcPts val="0"/>
              </a:spcAft>
              <a:buSzPts val="1100"/>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2. What strength or talent is ready to emerge, evolve or resurface?</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800"/>
              </a:spcBef>
              <a:spcAft>
                <a:spcPts val="0"/>
              </a:spcAft>
              <a:buSzPts val="1100"/>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3. How have you denied or hidden any strength/talent in the past?</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800"/>
              </a:spcBef>
              <a:spcAft>
                <a:spcPts val="0"/>
              </a:spcAft>
              <a:buSzPts val="1100"/>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4. How is your life and others’ lives impacted when you withhold your strength/talent?</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800"/>
              </a:spcBef>
              <a:spcAft>
                <a:spcPts val="0"/>
              </a:spcAft>
              <a:buSzPts val="1100"/>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5. What might be living in this strength/talent look like?</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800"/>
              </a:spcBef>
              <a:spcAft>
                <a:spcPts val="0"/>
              </a:spcAft>
              <a:buSzPts val="1100"/>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6. What support from others do you need to develop your strength/talent?</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800"/>
              </a:spcBef>
              <a:spcAft>
                <a:spcPts val="0"/>
              </a:spcAft>
              <a:buSzPts val="1100"/>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7. What does your strength/talent need from you?</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marR="2478024" lvl="0" indent="0" algn="l" rtl="0">
              <a:lnSpc>
                <a:spcPct val="115000"/>
              </a:lnSpc>
              <a:spcBef>
                <a:spcPts val="1080"/>
              </a:spcBef>
              <a:spcAft>
                <a:spcPts val="0"/>
              </a:spcAft>
              <a:buSzPts val="1100"/>
              <a:buNone/>
            </a:pP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327" name="Google Shape;327;g142ae08ec9b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9130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42ae08ec9b_0_3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TIPS FOR NURTURING STRENGTHS AND FIXING WEAKNESSES: </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800"/>
              </a:spcBef>
              <a:spcAft>
                <a:spcPts val="0"/>
              </a:spcAft>
              <a:buSzPts val="1100"/>
              <a:buNone/>
            </a:pP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800"/>
              </a:spcBef>
              <a:spcAft>
                <a:spcPts val="0"/>
              </a:spcAft>
              <a:buSzPts val="1100"/>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 Be careful when identifying your desires that you don't add false desires.</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800"/>
              </a:spcBef>
              <a:spcAft>
                <a:spcPts val="0"/>
              </a:spcAft>
              <a:buSzPts val="1100"/>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 Changing weaknesses takes time, so give yourself a break if you can’t make immediate resolutions.</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800"/>
              </a:spcBef>
              <a:spcAft>
                <a:spcPts val="0"/>
              </a:spcAft>
              <a:buSzPts val="1100"/>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 In an interview situation, never boast about your strengths or whine about your weaknesses. Be straight forward and suggest way to work around your alleged weakness.</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800"/>
              </a:spcBef>
              <a:spcAft>
                <a:spcPts val="0"/>
              </a:spcAft>
              <a:buSzPts val="1100"/>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 Avoid falling into the trap of thinking that unless you're all strengths and no weaknesses, that you're doomed.</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800"/>
              </a:spcBef>
              <a:spcAft>
                <a:spcPts val="0"/>
              </a:spcAft>
              <a:buSzPts val="1100"/>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 Versatility, Trustworthiness, and Determination will add value to your job interviews</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800"/>
              </a:spcBef>
              <a:spcAft>
                <a:spcPts val="0"/>
              </a:spcAft>
              <a:buSzPts val="1100"/>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 Building confidence, recognizing weaknesses, and Focusing on positive will apply to improve all weaknesses</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800"/>
              </a:spcBef>
              <a:spcAft>
                <a:spcPts val="0"/>
              </a:spcAft>
              <a:buSzPts val="1100"/>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 Having more knowledge, authenticity, and books is considered as a strength for a student</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marR="2478024" lvl="0" indent="0" algn="l" rtl="0">
              <a:lnSpc>
                <a:spcPct val="115000"/>
              </a:lnSpc>
              <a:spcBef>
                <a:spcPts val="1080"/>
              </a:spcBef>
              <a:spcAft>
                <a:spcPts val="0"/>
              </a:spcAft>
              <a:buSzPts val="1100"/>
              <a:buNone/>
            </a:pP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338" name="Google Shape;338;g142ae08ec9b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0471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42ae08ec9b_0_3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This is the template for slides with only an image</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marR="2478024" lvl="0" indent="0" algn="l" rtl="0">
              <a:lnSpc>
                <a:spcPct val="115000"/>
              </a:lnSpc>
              <a:spcBef>
                <a:spcPts val="1080"/>
              </a:spcBef>
              <a:spcAft>
                <a:spcPts val="0"/>
              </a:spcAft>
              <a:buSzPts val="1100"/>
              <a:buNone/>
            </a:pP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349" name="Google Shape;349;g142ae08ec9b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131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42ae08ec9b_0_3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WAYS TO OVERCOME YOUR COMPLEX IN A TEAM </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There are many ways on can overcome complex in a team. Here are the most common ways in which a team can fail, along with practical tips for turning problems into solutions.</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 Your Leader Is the Weak Link</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Ideally, a leader is the person who points the team in the right direction. Sometimes, though, a leader just isn't up to the job. In that case, says Zachary Green, senior scholar at the University of Maryland's Burns Academy of Leadership, "people with informal authority need to take up the slack." But isn't that insubordination? Not if you behave appropriately.</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One's first allegiance should not be to the immediate superior, but to the organization's mission. If a leader has weaknesses that undermine your team's effectiveness, it is not only your right, but also your responsibility, to compensate for those weaknesses with your own strengths. This doesn't mean that you sit around all day plotting the overthrow of your boss. Rather, ask yourself how you can best serve your leader and organization, and then follow through.</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 Personal Conflicts Are Taking Over</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From time to time, it's inevitable that personal issues will get in the way of teamwork. For instance, if John and Sue have a big fight, it's likely they'll shoot each other's ideas down, no matter how good they happen to be. "This is all about ego needs and has nothing to do with the work that needs to get done," Green says. This must be addressed and dealt with, or else John and Sue need to leave the team.</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 Only a Few Carry the Team's Load</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Sometimes it's easier just to hang back and let the team's real go-getters take over. The problem with this scenario is that no one or two people can carry the entire team's workload for long. Sooner or later, the shining stars will get a clue about what's going on and will stop killing themselves to get the work done -- and the entire team will go down as a result. "Some people get a sense of gratification from being needed all the time," Green says. "But obviously, one person can't meet everyone's needs.</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 Self-Interest Is the Name of the Game</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Who hasn't encountered the colleague who's always on the lookout for number one? Often, the problem is more complex than one difficult employee. On a team, Green says, this problem is likely to build critical mass, until several people are bucking for a promotion, often at the expense of everyone else. "They withhold information from the team and then catch the boss alone," he says. "What happens is that the team's fibre of trust gets eroded."</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Sometimes, all you need to do is open a dialogue with the people who are disrupting the team. If that doesn't work, they'll simply have to leave. Jim Jose, an organizational effectiveness strategist and leadership coach based in Tucson, remembers a member of a team he was leading whose self-serving behaviour was wreaking havoc on everyone else. "I called her on it," he recalls. "I told her, 'Here's the standard I expect, here's the standard your teammates expect, and if you can't operate on that level, you'll have to leave.'</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lnSpc>
                <a:spcPct val="100000"/>
              </a:lnSpc>
              <a:spcBef>
                <a:spcPts val="800"/>
              </a:spcBef>
              <a:spcAft>
                <a:spcPts val="0"/>
              </a:spcAft>
              <a:buSzPts val="1100"/>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360" name="Google Shape;360;g142ae08ec9b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1053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42ae08ec9b_0_3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This is the template for slides with only an image</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marR="2478024" lvl="0" indent="0" algn="l" rtl="0">
              <a:lnSpc>
                <a:spcPct val="115000"/>
              </a:lnSpc>
              <a:spcBef>
                <a:spcPts val="1080"/>
              </a:spcBef>
              <a:spcAft>
                <a:spcPts val="0"/>
              </a:spcAft>
              <a:buSzPts val="1100"/>
              <a:buNone/>
            </a:pP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371" name="Google Shape;371;g142ae08ec9b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4145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42ae08ec9b_0_3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2478024" lvl="0" indent="0" algn="l" rtl="0">
              <a:lnSpc>
                <a:spcPct val="115000"/>
              </a:lnSpc>
              <a:spcBef>
                <a:spcPts val="1080"/>
              </a:spcBef>
              <a:spcAft>
                <a:spcPts val="0"/>
              </a:spcAft>
              <a:buSzPts val="1100"/>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CONFIDENCE – WHAT IS IT?</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marR="2478024" lvl="0" indent="0" algn="l" rtl="0">
              <a:lnSpc>
                <a:spcPct val="115000"/>
              </a:lnSpc>
              <a:spcBef>
                <a:spcPts val="1080"/>
              </a:spcBef>
              <a:spcAft>
                <a:spcPts val="0"/>
              </a:spcAft>
              <a:buSzPts val="1100"/>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Confidence has a common meaning of a certainty about handling something, such as work, family, social events, or relationships. Some have ascribed confidence as a state of being certain either that a hypothesis or prediction is correct or that a chosen course of action is the best or most effective. Self- confidence is having confidence in one's self.</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marR="2478024" lvl="0" indent="0" algn="l" rtl="0">
              <a:lnSpc>
                <a:spcPct val="115000"/>
              </a:lnSpc>
              <a:spcBef>
                <a:spcPts val="1080"/>
              </a:spcBef>
              <a:spcAft>
                <a:spcPts val="0"/>
              </a:spcAft>
              <a:buSzPts val="1100"/>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Arrogance or hubris in this comparison is having unmerited confidence – believing something or someone is capable or correct when they are not. Overconfidence or presumptuousness is excessive belief in someone (or something) succeeding, without any regard for failure. Confidence can be a self-fulfilling prophecy as those without it may fail or not try because they lack it and those with it may succeed because they have it rather than because of an innate ability.</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marR="2478024" lvl="0" indent="0" algn="l" rtl="0">
              <a:lnSpc>
                <a:spcPct val="115000"/>
              </a:lnSpc>
              <a:spcBef>
                <a:spcPts val="1080"/>
              </a:spcBef>
              <a:spcAft>
                <a:spcPts val="0"/>
              </a:spcAft>
              <a:buSzPts val="1100"/>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382" name="Google Shape;382;g142ae08ec9b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694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42ae08ec9b_0_3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WAYS TO IMPROVE CONFIDENCE</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 Planning and Preparation</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People often feel less confident about new or potentially difficult situations. Perhaps the most important factor in developing confidence is planning and preparing for the unknown.</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If you are applying for a new job for example, you would be wise to prepare for the interview. Plan what you would want to say in the interview and think about some of the questions that you may be asked. Practise your answers with friends or colleagues and gain their feedback.</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 Learning, Knowledge and Training</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Learning and research can help us to feel more confident about our ability to handle situations, roles and tasks.</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Knowing what to expect and how and why things are done will add to your awareness and usually make you feel more prepared and ultimately more confident. Learning and gaining knowledge can sometimes make us feel less confident about our abilities to perform roles and tasks, when this happens we need to combine our knowledge with experience. By doing something we have learned a lot about we put theory to practice which develops confidence and adds to the learning and comprehension.</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lnSpc>
                <a:spcPct val="100000"/>
              </a:lnSpc>
              <a:spcBef>
                <a:spcPts val="800"/>
              </a:spcBef>
              <a:spcAft>
                <a:spcPts val="0"/>
              </a:spcAft>
              <a:buSzPts val="1100"/>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393" name="Google Shape;393;g142ae08ec9b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6582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7"/>
        <p:cNvGrpSpPr/>
        <p:nvPr/>
      </p:nvGrpSpPr>
      <p:grpSpPr>
        <a:xfrm>
          <a:off x="0" y="0"/>
          <a:ext cx="0" cy="0"/>
          <a:chOff x="0" y="0"/>
          <a:chExt cx="0" cy="0"/>
        </a:xfrm>
      </p:grpSpPr>
      <p:sp>
        <p:nvSpPr>
          <p:cNvPr id="5198" name="Google Shape;5198;p561:notes"/>
          <p:cNvSpPr>
            <a:spLocks noGrp="1" noRot="1" noChangeAspect="1"/>
          </p:cNvSpPr>
          <p:nvPr>
            <p:ph type="sldImg" idx="2"/>
          </p:nvPr>
        </p:nvSpPr>
        <p:spPr>
          <a:xfrm>
            <a:off x="685800" y="1143000"/>
            <a:ext cx="5484813"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99" name="Google Shape;5199;p561:notes"/>
          <p:cNvSpPr txBox="1">
            <a:spLocks noGrp="1"/>
          </p:cNvSpPr>
          <p:nvPr>
            <p:ph type="body" idx="1"/>
          </p:nvPr>
        </p:nvSpPr>
        <p:spPr>
          <a:xfrm>
            <a:off x="685800" y="4400640"/>
            <a:ext cx="5486040" cy="360036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endParaRPr sz="1200" b="0" strike="noStrike" dirty="0">
              <a:latin typeface="Roboto" panose="02000000000000000000" pitchFamily="2" charset="0"/>
              <a:ea typeface="Roboto" panose="02000000000000000000" pitchFamily="2" charset="0"/>
              <a:cs typeface="Roboto" panose="02000000000000000000" pitchFamily="2" charset="0"/>
              <a:sym typeface="Arial"/>
            </a:endParaRPr>
          </a:p>
        </p:txBody>
      </p:sp>
    </p:spTree>
    <p:extLst>
      <p:ext uri="{BB962C8B-B14F-4D97-AF65-F5344CB8AC3E}">
        <p14:creationId xmlns:p14="http://schemas.microsoft.com/office/powerpoint/2010/main" val="2905292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42ae08ec9b_0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800"/>
              </a:spcBef>
              <a:spcAft>
                <a:spcPts val="0"/>
              </a:spcAft>
              <a:buSzPts val="1100"/>
              <a:buNone/>
            </a:pPr>
            <a:endParaRPr dirty="0">
              <a:latin typeface="Roboto" panose="02000000000000000000" pitchFamily="2" charset="0"/>
              <a:ea typeface="Roboto" panose="02000000000000000000" pitchFamily="2" charset="0"/>
              <a:cs typeface="Roboto" panose="02000000000000000000" pitchFamily="2" charset="0"/>
            </a:endParaRPr>
          </a:p>
        </p:txBody>
      </p:sp>
      <p:sp>
        <p:nvSpPr>
          <p:cNvPr id="174" name="Google Shape;174;g142ae08ec9b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7617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42ae08ec9b_0_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800"/>
              </a:spcBef>
              <a:spcAft>
                <a:spcPts val="0"/>
              </a:spcAft>
              <a:buSzPts val="1100"/>
              <a:buNone/>
            </a:pPr>
            <a:endParaRPr dirty="0">
              <a:latin typeface="Roboto" panose="02000000000000000000" pitchFamily="2" charset="0"/>
              <a:ea typeface="Roboto" panose="02000000000000000000" pitchFamily="2" charset="0"/>
              <a:cs typeface="Roboto" panose="02000000000000000000" pitchFamily="2" charset="0"/>
            </a:endParaRPr>
          </a:p>
        </p:txBody>
      </p:sp>
      <p:sp>
        <p:nvSpPr>
          <p:cNvPr id="184" name="Google Shape;184;g142ae08ec9b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4122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42ae08ec9b_0_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2478024" lvl="0" indent="0" algn="l" rtl="0">
              <a:lnSpc>
                <a:spcPct val="115000"/>
              </a:lnSpc>
              <a:spcBef>
                <a:spcPts val="1080"/>
              </a:spcBef>
              <a:spcAft>
                <a:spcPts val="0"/>
              </a:spcAft>
              <a:buClr>
                <a:schemeClr val="dk1"/>
              </a:buClr>
              <a:buSzPts val="1100"/>
              <a:buFont typeface="Arial"/>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UNIQUE SELLING POINT – IMPORTANCE</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marR="2478024" lvl="0" indent="0" algn="l" rtl="0">
              <a:lnSpc>
                <a:spcPct val="115000"/>
              </a:lnSpc>
              <a:spcBef>
                <a:spcPts val="1080"/>
              </a:spcBef>
              <a:spcAft>
                <a:spcPts val="0"/>
              </a:spcAft>
              <a:buClr>
                <a:schemeClr val="dk1"/>
              </a:buClr>
              <a:buSzPts val="1100"/>
              <a:buFont typeface="Arial"/>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A unique selling point defines your company’s unique position in the marketplace, getting at the heart of your business: the value you offer and the problem you solve. A strong USP clearly articulates a specific benefit – one that other competitors don’t offer – that makes you stand out. If all the products appear to be the same, your prospective customers won’t know which one is right for them. Being clear about your unique selling proposition helps them differentiate between the variety of choices available to them. It is a crucial part of effective selling, especially online where consumers have so many options. A USP can also serve an important role internally as it forces you to consider your company’s mission and its very reason for being.</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marR="2478024" lvl="0" indent="0" algn="l" rtl="0">
              <a:lnSpc>
                <a:spcPct val="115000"/>
              </a:lnSpc>
              <a:spcBef>
                <a:spcPts val="1080"/>
              </a:spcBef>
              <a:spcAft>
                <a:spcPts val="0"/>
              </a:spcAft>
              <a:buClr>
                <a:schemeClr val="dk1"/>
              </a:buClr>
              <a:buSzPts val="1100"/>
              <a:buFont typeface="Arial"/>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As a business owner, you need to consider and communicate who your business is for, what drives you to offer the services you offer, and how you want to make a unique impact. Your USP is your key differentiator and the reason your customer will buy from you.</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marR="2478024" lvl="0" indent="0" algn="l" rtl="0">
              <a:lnSpc>
                <a:spcPct val="115000"/>
              </a:lnSpc>
              <a:spcBef>
                <a:spcPts val="1080"/>
              </a:spcBef>
              <a:spcAft>
                <a:spcPts val="0"/>
              </a:spcAft>
              <a:buClr>
                <a:schemeClr val="dk1"/>
              </a:buClr>
              <a:buSzPts val="1100"/>
              <a:buFont typeface="Arial"/>
              <a:buNone/>
            </a:pP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marR="2478024" lvl="0" indent="0" algn="l" rtl="0">
              <a:lnSpc>
                <a:spcPct val="115000"/>
              </a:lnSpc>
              <a:spcBef>
                <a:spcPts val="1080"/>
              </a:spcBef>
              <a:spcAft>
                <a:spcPts val="0"/>
              </a:spcAft>
              <a:buClr>
                <a:schemeClr val="dk1"/>
              </a:buClr>
              <a:buSzPts val="1100"/>
              <a:buFont typeface="Arial"/>
              <a:buNone/>
            </a:pP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lnSpc>
                <a:spcPct val="100000"/>
              </a:lnSpc>
              <a:spcBef>
                <a:spcPts val="800"/>
              </a:spcBef>
              <a:spcAft>
                <a:spcPts val="0"/>
              </a:spcAft>
              <a:buSzPts val="1100"/>
              <a:buNone/>
            </a:pPr>
            <a:endParaRPr dirty="0">
              <a:latin typeface="Roboto" panose="02000000000000000000" pitchFamily="2" charset="0"/>
              <a:ea typeface="Roboto" panose="02000000000000000000" pitchFamily="2" charset="0"/>
              <a:cs typeface="Roboto" panose="02000000000000000000" pitchFamily="2" charset="0"/>
            </a:endParaRPr>
          </a:p>
        </p:txBody>
      </p:sp>
      <p:sp>
        <p:nvSpPr>
          <p:cNvPr id="195" name="Google Shape;195;g142ae08ec9b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4837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42ae08ec9b_0_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2478024" lvl="0" indent="0" algn="l" rtl="0">
              <a:lnSpc>
                <a:spcPct val="115000"/>
              </a:lnSpc>
              <a:spcBef>
                <a:spcPts val="1080"/>
              </a:spcBef>
              <a:spcAft>
                <a:spcPts val="0"/>
              </a:spcAft>
              <a:buClr>
                <a:schemeClr val="dk1"/>
              </a:buClr>
              <a:buSzPts val="1100"/>
              <a:buFont typeface="Arial"/>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UNIQUE SELLING POINT EXAMPLES</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marR="2478024" lvl="0" indent="0" algn="l" rtl="0">
              <a:lnSpc>
                <a:spcPct val="115000"/>
              </a:lnSpc>
              <a:spcBef>
                <a:spcPts val="1080"/>
              </a:spcBef>
              <a:spcAft>
                <a:spcPts val="0"/>
              </a:spcAft>
              <a:buClr>
                <a:schemeClr val="dk1"/>
              </a:buClr>
              <a:buSzPts val="1100"/>
              <a:buFont typeface="Arial"/>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Zappos is an online shoe store, and there is nothing especially unique about selling shoes online. However, their selling point is unique: free returns. There is no penalty whatsoever to returning a pair of shoes you don’t want, a major convenience to customers. Toms Shoes is a shoe manufacturer. Again, there is nothing especially unique about that. But Toms Shoes’ unique selling point is that for every pair of shoes a customer purchases, the company donates a pair to a child in need. Toms Shoes helps put shoes on needy children’s feet; this is their unique selling point. USPs are by their nature unique to each business, but roughly fall into two major categories:</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marR="2478024" lvl="0" indent="0" algn="l" rtl="0">
              <a:lnSpc>
                <a:spcPct val="115000"/>
              </a:lnSpc>
              <a:spcBef>
                <a:spcPts val="1080"/>
              </a:spcBef>
              <a:spcAft>
                <a:spcPts val="0"/>
              </a:spcAft>
              <a:buClr>
                <a:schemeClr val="dk1"/>
              </a:buClr>
              <a:buSzPts val="1100"/>
              <a:buFont typeface="Arial"/>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 Quality: Superior materials or ingredients, superior craftsmanship, proprietary manufacturing methods, one of a kind</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marR="2478024" lvl="0" indent="0" algn="l" rtl="0">
              <a:lnSpc>
                <a:spcPct val="115000"/>
              </a:lnSpc>
              <a:spcBef>
                <a:spcPts val="1080"/>
              </a:spcBef>
              <a:spcAft>
                <a:spcPts val="0"/>
              </a:spcAft>
              <a:buClr>
                <a:schemeClr val="dk1"/>
              </a:buClr>
              <a:buSzPts val="1100"/>
              <a:buFont typeface="Arial"/>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 Price: The lowest price guaranteed, price matching, free shipping, bulk discounts, special offers</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marR="2478024" lvl="0" indent="0" algn="l" rtl="0">
              <a:lnSpc>
                <a:spcPct val="115000"/>
              </a:lnSpc>
              <a:spcBef>
                <a:spcPts val="1080"/>
              </a:spcBef>
              <a:spcAft>
                <a:spcPts val="0"/>
              </a:spcAft>
              <a:buClr>
                <a:schemeClr val="dk1"/>
              </a:buClr>
              <a:buSzPts val="1100"/>
              <a:buFont typeface="Arial"/>
              <a:buNone/>
            </a:pPr>
            <a:r>
              <a:rPr lang="en-GB" sz="1200" dirty="0">
                <a:solidFill>
                  <a:schemeClr val="dk1"/>
                </a:solidFill>
                <a:latin typeface="Roboto" panose="02000000000000000000" pitchFamily="2" charset="0"/>
                <a:ea typeface="Roboto" panose="02000000000000000000" pitchFamily="2" charset="0"/>
                <a:cs typeface="Roboto" panose="02000000000000000000" pitchFamily="2" charset="0"/>
              </a:rPr>
              <a:t>For established companies, the USP can eventually become synonymous with their brand, to where when the company’s name is automatically associated with the unique value proposition that the brand offers.</a:t>
            </a: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lnSpc>
                <a:spcPct val="100000"/>
              </a:lnSpc>
              <a:spcBef>
                <a:spcPts val="800"/>
              </a:spcBef>
              <a:spcAft>
                <a:spcPts val="0"/>
              </a:spcAft>
              <a:buSzPts val="1100"/>
              <a:buNone/>
            </a:pP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206" name="Google Shape;206;g142ae08ec9b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2423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42ae08ec9b_0_2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STEPS TO DETERMINE YOUR UNIQUE SELLING POINT</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A unique selling point (USP), also called a unique selling proposition, is the essence of what makes your product or service better than competitors. In online marketing, communicating your USP clearly and quickly is one of the keys to getting customers to convert on your site.</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Steps to determine unique selling point are as follows:</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1. List the features and benefits that are unique about your product or service: Do a Google search and compare your features and benefits with your direct competitors. Identify the benefits what sets you apart.</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2. Decide what emotional need is being specifically met by your product or service: Think about this from your customer's perspective and add it to your list.</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lnSpc>
                <a:spcPct val="100000"/>
              </a:lnSpc>
              <a:spcBef>
                <a:spcPts val="800"/>
              </a:spcBef>
              <a:spcAft>
                <a:spcPts val="0"/>
              </a:spcAft>
              <a:buSzPts val="1100"/>
              <a:buNone/>
            </a:pP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217" name="Google Shape;217;g142ae08ec9b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20803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42ae08ec9b_0_2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STEPS TO CREATE A UNIQUE SELLING PROPOSITION  </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 </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The Unique Selling Proposition (USP for short) is what sets your products and/or services apart from your competitors. Expressed as a single sentence that summarizes the essence of your business, the Unique Selling Proposition serves as the theme of your marketing</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Step 1: Describe Your Target Audience</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Before you can even start marketing your services, you need to know who you are targeting. In this step, you want to be as specific as possible. For example, if you are a Web developer with a CMS expertise, instead of targeting anyone who needs helping to build or modifying a CMS, you may identify your target client as a small business owner who is looking for a developer well-versed to customize his/her site.</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Step 2: Explain the Problem You Solve</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From your prospective clients’ perspective, what is the individual need or challenge they face that your business can solve for them?</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Step 3: List the Biggest Distinctive Benefits</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In this step, list 3-5 of the biggest benefits a client gets from choosing to work with you that they could not get from someone else (i.e., what sets you apart from your competition). Again, thinking from the clients’ perspective, these benefits should explain why your services are important to them and why they would choose you over another provider.</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Step 4: Define Your Promise</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A big part of a successful USP is making a pledge to your clients. While this can be implied instead of spelled out in your USP, write down this promise you make to your clients in this step.</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Step 5: Combine and Rework</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Once you’ve completed steps 1-4, take all the information you listed and combine it into one paragraph. There should be some recurring ideas and thoughts, so you’ll want to start merging statements and rewriting in a way that flows and makes sense.</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Step 6: Cut it Down</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In this step, take your paragraph from step 5 and condense it even more into just a sentence. You want your final USP to be as specific and simple as possible. Take your time while doing this exercise and do several drafts over the course of a week until you arrive at your final USP. A fresh mind and perspective is essential, so I would recommend doing this at the beginning of your day versus at the end when you are tired. You also may want to come back and do this exercise again, once you try out your USP for a while, or if anything changes with your business.</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lnSpc>
                <a:spcPct val="100000"/>
              </a:lnSpc>
              <a:spcBef>
                <a:spcPts val="800"/>
              </a:spcBef>
              <a:spcAft>
                <a:spcPts val="0"/>
              </a:spcAft>
              <a:buSzPts val="1100"/>
              <a:buNone/>
            </a:pP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228" name="Google Shape;228;g142ae08ec9b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42680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42ae08ec9b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latin typeface="Roboto" panose="02000000000000000000" pitchFamily="2" charset="0"/>
                <a:ea typeface="Roboto" panose="02000000000000000000" pitchFamily="2" charset="0"/>
                <a:cs typeface="Roboto" panose="02000000000000000000" pitchFamily="2" charset="0"/>
              </a:rPr>
              <a:t>This is the template for slides with only an image</a:t>
            </a:r>
            <a:endParaRPr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0" lvl="0" indent="0" algn="l" rtl="0">
              <a:lnSpc>
                <a:spcPct val="100000"/>
              </a:lnSpc>
              <a:spcBef>
                <a:spcPts val="800"/>
              </a:spcBef>
              <a:spcAft>
                <a:spcPts val="0"/>
              </a:spcAft>
              <a:buSzPts val="1100"/>
              <a:buNone/>
            </a:pP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239" name="Google Shape;239;g142ae08ec9b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1712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1"/>
        <p:cNvGrpSpPr/>
        <p:nvPr/>
      </p:nvGrpSpPr>
      <p:grpSpPr>
        <a:xfrm>
          <a:off x="0" y="0"/>
          <a:ext cx="0" cy="0"/>
          <a:chOff x="0" y="0"/>
          <a:chExt cx="0" cy="0"/>
        </a:xfrm>
      </p:grpSpPr>
      <p:sp>
        <p:nvSpPr>
          <p:cNvPr id="12" name="Google Shape;12;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atin typeface="Roboto" panose="02000000000000000000" pitchFamily="2" charset="0"/>
                <a:ea typeface="Roboto" panose="02000000000000000000" pitchFamily="2" charset="0"/>
                <a:cs typeface="Roboto" panose="02000000000000000000" pitchFamily="2" charset="0"/>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dirty="0"/>
          </a:p>
        </p:txBody>
      </p:sp>
      <p:sp>
        <p:nvSpPr>
          <p:cNvPr id="13" name="Google Shape;13;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atin typeface="Roboto" panose="02000000000000000000" pitchFamily="2" charset="0"/>
                <a:ea typeface="Roboto" panose="02000000000000000000" pitchFamily="2" charset="0"/>
                <a:cs typeface="Roboto" panose="02000000000000000000" pitchFamily="2" charset="0"/>
              </a:defRPr>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dirty="0"/>
          </a:p>
        </p:txBody>
      </p:sp>
      <p:sp>
        <p:nvSpPr>
          <p:cNvPr id="14" name="Google Shape;14;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atin typeface="Roboto" panose="02000000000000000000" pitchFamily="2" charset="0"/>
                <a:ea typeface="Roboto" panose="02000000000000000000" pitchFamily="2" charset="0"/>
                <a:cs typeface="Roboto" panose="02000000000000000000" pitchFamily="2" charset="0"/>
              </a:defRPr>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dirty="0"/>
          </a:p>
        </p:txBody>
      </p:sp>
      <p:sp>
        <p:nvSpPr>
          <p:cNvPr id="15" name="Google Shape;15;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panose="02000000000000000000" pitchFamily="2" charset="0"/>
                <a:ea typeface="Roboto" panose="02000000000000000000" pitchFamily="2" charset="0"/>
                <a:cs typeface="Roboto" panose="02000000000000000000" pitchFamily="2" charset="0"/>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092353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2"/>
        <p:cNvGrpSpPr/>
        <p:nvPr/>
      </p:nvGrpSpPr>
      <p:grpSpPr>
        <a:xfrm>
          <a:off x="0" y="0"/>
          <a:ext cx="0" cy="0"/>
          <a:chOff x="0" y="0"/>
          <a:chExt cx="0" cy="0"/>
        </a:xfrm>
      </p:grpSpPr>
      <p:sp>
        <p:nvSpPr>
          <p:cNvPr id="53" name="Google Shape;53;g142ae08ec9b_0_5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atin typeface="Roboto" panose="02000000000000000000" pitchFamily="2" charset="0"/>
                <a:ea typeface="Roboto" panose="02000000000000000000" pitchFamily="2" charset="0"/>
                <a:cs typeface="Roboto" panose="02000000000000000000" pitchFamily="2"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dirty="0"/>
          </a:p>
        </p:txBody>
      </p:sp>
      <p:sp>
        <p:nvSpPr>
          <p:cNvPr id="54" name="Google Shape;54;g142ae08ec9b_0_5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atin typeface="Roboto" panose="02000000000000000000" pitchFamily="2" charset="0"/>
                <a:ea typeface="Roboto" panose="02000000000000000000" pitchFamily="2" charset="0"/>
                <a:cs typeface="Roboto" panose="02000000000000000000" pitchFamily="2" charset="0"/>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dirty="0"/>
          </a:p>
        </p:txBody>
      </p:sp>
      <p:sp>
        <p:nvSpPr>
          <p:cNvPr id="55" name="Google Shape;55;g142ae08ec9b_0_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panose="02000000000000000000" pitchFamily="2" charset="0"/>
                <a:ea typeface="Roboto" panose="02000000000000000000" pitchFamily="2" charset="0"/>
                <a:cs typeface="Roboto" panose="02000000000000000000" pitchFamily="2" charset="0"/>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g142ae08ec9b_0_5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atin typeface="Roboto" panose="02000000000000000000" pitchFamily="2" charset="0"/>
                <a:ea typeface="Roboto" panose="02000000000000000000" pitchFamily="2" charset="0"/>
                <a:cs typeface="Roboto" panose="02000000000000000000" pitchFamily="2" charset="0"/>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dirty="0"/>
          </a:p>
        </p:txBody>
      </p:sp>
      <p:sp>
        <p:nvSpPr>
          <p:cNvPr id="58" name="Google Shape;58;g142ae08ec9b_0_5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panose="02000000000000000000" pitchFamily="2" charset="0"/>
                <a:ea typeface="Roboto" panose="02000000000000000000" pitchFamily="2" charset="0"/>
                <a:cs typeface="Roboto" panose="02000000000000000000" pitchFamily="2" charset="0"/>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sp>
        <p:nvSpPr>
          <p:cNvPr id="60" name="Google Shape;60;g142ae08ec9b_0_6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atin typeface="Roboto" panose="02000000000000000000" pitchFamily="2" charset="0"/>
                <a:ea typeface="Roboto" panose="02000000000000000000" pitchFamily="2" charset="0"/>
                <a:cs typeface="Roboto" panose="02000000000000000000" pitchFamily="2" charset="0"/>
              </a:defRPr>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dirty="0"/>
          </a:p>
        </p:txBody>
      </p:sp>
      <p:sp>
        <p:nvSpPr>
          <p:cNvPr id="61" name="Google Shape;61;g142ae08ec9b_0_6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panose="02000000000000000000" pitchFamily="2" charset="0"/>
                <a:ea typeface="Roboto" panose="02000000000000000000" pitchFamily="2" charset="0"/>
                <a:cs typeface="Roboto" panose="02000000000000000000" pitchFamily="2" charset="0"/>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2"/>
        <p:cNvGrpSpPr/>
        <p:nvPr/>
      </p:nvGrpSpPr>
      <p:grpSpPr>
        <a:xfrm>
          <a:off x="0" y="0"/>
          <a:ext cx="0" cy="0"/>
          <a:chOff x="0" y="0"/>
          <a:chExt cx="0" cy="0"/>
        </a:xfrm>
      </p:grpSpPr>
      <p:sp>
        <p:nvSpPr>
          <p:cNvPr id="63" name="Google Shape;63;g142ae08ec9b_0_6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64" name="Google Shape;64;g142ae08ec9b_0_6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atin typeface="Roboto" panose="02000000000000000000" pitchFamily="2" charset="0"/>
                <a:ea typeface="Roboto" panose="02000000000000000000" pitchFamily="2" charset="0"/>
                <a:cs typeface="Roboto" panose="02000000000000000000" pitchFamily="2" charset="0"/>
              </a:defRPr>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dirty="0"/>
          </a:p>
        </p:txBody>
      </p:sp>
      <p:sp>
        <p:nvSpPr>
          <p:cNvPr id="65" name="Google Shape;65;g142ae08ec9b_0_6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atin typeface="Roboto" panose="02000000000000000000" pitchFamily="2" charset="0"/>
                <a:ea typeface="Roboto" panose="02000000000000000000" pitchFamily="2" charset="0"/>
                <a:cs typeface="Roboto" panose="02000000000000000000" pitchFamily="2" charset="0"/>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dirty="0"/>
          </a:p>
        </p:txBody>
      </p:sp>
      <p:sp>
        <p:nvSpPr>
          <p:cNvPr id="66" name="Google Shape;66;g142ae08ec9b_0_6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rtl="0">
              <a:lnSpc>
                <a:spcPct val="115000"/>
              </a:lnSpc>
              <a:spcBef>
                <a:spcPts val="0"/>
              </a:spcBef>
              <a:spcAft>
                <a:spcPts val="0"/>
              </a:spcAft>
              <a:buSzPts val="1800"/>
              <a:buChar char="●"/>
              <a:defRPr>
                <a:latin typeface="Roboto" panose="02000000000000000000" pitchFamily="2" charset="0"/>
                <a:ea typeface="Roboto" panose="02000000000000000000" pitchFamily="2" charset="0"/>
                <a:cs typeface="Roboto" panose="02000000000000000000" pitchFamily="2" charset="0"/>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dirty="0"/>
          </a:p>
        </p:txBody>
      </p:sp>
      <p:sp>
        <p:nvSpPr>
          <p:cNvPr id="67" name="Google Shape;67;g142ae08ec9b_0_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panose="02000000000000000000" pitchFamily="2" charset="0"/>
                <a:ea typeface="Roboto" panose="02000000000000000000" pitchFamily="2" charset="0"/>
                <a:cs typeface="Roboto" panose="02000000000000000000" pitchFamily="2" charset="0"/>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8"/>
        <p:cNvGrpSpPr/>
        <p:nvPr/>
      </p:nvGrpSpPr>
      <p:grpSpPr>
        <a:xfrm>
          <a:off x="0" y="0"/>
          <a:ext cx="0" cy="0"/>
          <a:chOff x="0" y="0"/>
          <a:chExt cx="0" cy="0"/>
        </a:xfrm>
      </p:grpSpPr>
      <p:sp>
        <p:nvSpPr>
          <p:cNvPr id="69" name="Google Shape;69;g142ae08ec9b_0_7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0"/>
              </a:spcBef>
              <a:spcAft>
                <a:spcPts val="0"/>
              </a:spcAft>
              <a:buSzPts val="1800"/>
              <a:buNone/>
              <a:defRPr>
                <a:latin typeface="Roboto" panose="02000000000000000000" pitchFamily="2" charset="0"/>
                <a:ea typeface="Roboto" panose="02000000000000000000" pitchFamily="2" charset="0"/>
                <a:cs typeface="Roboto" panose="02000000000000000000" pitchFamily="2" charset="0"/>
              </a:defRPr>
            </a:lvl1pPr>
          </a:lstStyle>
          <a:p>
            <a:endParaRPr dirty="0"/>
          </a:p>
        </p:txBody>
      </p:sp>
      <p:sp>
        <p:nvSpPr>
          <p:cNvPr id="70" name="Google Shape;70;g142ae08ec9b_0_7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panose="02000000000000000000" pitchFamily="2" charset="0"/>
                <a:ea typeface="Roboto" panose="02000000000000000000" pitchFamily="2" charset="0"/>
                <a:cs typeface="Roboto" panose="02000000000000000000" pitchFamily="2" charset="0"/>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1"/>
        <p:cNvGrpSpPr/>
        <p:nvPr/>
      </p:nvGrpSpPr>
      <p:grpSpPr>
        <a:xfrm>
          <a:off x="0" y="0"/>
          <a:ext cx="0" cy="0"/>
          <a:chOff x="0" y="0"/>
          <a:chExt cx="0" cy="0"/>
        </a:xfrm>
      </p:grpSpPr>
      <p:sp>
        <p:nvSpPr>
          <p:cNvPr id="72" name="Google Shape;72;g142ae08ec9b_0_7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2000"/>
              <a:buNone/>
              <a:defRPr sz="12000">
                <a:latin typeface="Roboto" panose="02000000000000000000" pitchFamily="2" charset="0"/>
                <a:ea typeface="Roboto" panose="02000000000000000000" pitchFamily="2" charset="0"/>
                <a:cs typeface="Roboto" panose="02000000000000000000" pitchFamily="2" charset="0"/>
              </a:defRPr>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rPr dirty="0"/>
              <a:t>xx%</a:t>
            </a:r>
          </a:p>
        </p:txBody>
      </p:sp>
      <p:sp>
        <p:nvSpPr>
          <p:cNvPr id="73" name="Google Shape;73;g142ae08ec9b_0_7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rtl="0">
              <a:lnSpc>
                <a:spcPct val="115000"/>
              </a:lnSpc>
              <a:spcBef>
                <a:spcPts val="0"/>
              </a:spcBef>
              <a:spcAft>
                <a:spcPts val="0"/>
              </a:spcAft>
              <a:buSzPts val="1800"/>
              <a:buChar char="●"/>
              <a:defRPr>
                <a:latin typeface="Roboto" panose="02000000000000000000" pitchFamily="2" charset="0"/>
                <a:ea typeface="Roboto" panose="02000000000000000000" pitchFamily="2" charset="0"/>
                <a:cs typeface="Roboto" panose="02000000000000000000" pitchFamily="2" charset="0"/>
              </a:defRPr>
            </a:lvl1pPr>
            <a:lvl2pPr marL="914400" lvl="1" indent="-317500" algn="ctr" rtl="0">
              <a:lnSpc>
                <a:spcPct val="115000"/>
              </a:lnSpc>
              <a:spcBef>
                <a:spcPts val="1600"/>
              </a:spcBef>
              <a:spcAft>
                <a:spcPts val="0"/>
              </a:spcAft>
              <a:buSzPts val="1400"/>
              <a:buChar char="○"/>
              <a:defRPr/>
            </a:lvl2pPr>
            <a:lvl3pPr marL="1371600" lvl="2" indent="-317500" algn="ctr" rtl="0">
              <a:lnSpc>
                <a:spcPct val="115000"/>
              </a:lnSpc>
              <a:spcBef>
                <a:spcPts val="1600"/>
              </a:spcBef>
              <a:spcAft>
                <a:spcPts val="0"/>
              </a:spcAft>
              <a:buSzPts val="1400"/>
              <a:buChar char="■"/>
              <a:defRPr/>
            </a:lvl3pPr>
            <a:lvl4pPr marL="1828800" lvl="3" indent="-317500" algn="ctr" rtl="0">
              <a:lnSpc>
                <a:spcPct val="115000"/>
              </a:lnSpc>
              <a:spcBef>
                <a:spcPts val="1600"/>
              </a:spcBef>
              <a:spcAft>
                <a:spcPts val="0"/>
              </a:spcAft>
              <a:buSzPts val="1400"/>
              <a:buChar char="●"/>
              <a:defRPr/>
            </a:lvl4pPr>
            <a:lvl5pPr marL="2286000" lvl="4" indent="-317500" algn="ctr" rtl="0">
              <a:lnSpc>
                <a:spcPct val="115000"/>
              </a:lnSpc>
              <a:spcBef>
                <a:spcPts val="1600"/>
              </a:spcBef>
              <a:spcAft>
                <a:spcPts val="0"/>
              </a:spcAft>
              <a:buSzPts val="1400"/>
              <a:buChar char="○"/>
              <a:defRPr/>
            </a:lvl5pPr>
            <a:lvl6pPr marL="2743200" lvl="5" indent="-317500" algn="ctr" rtl="0">
              <a:lnSpc>
                <a:spcPct val="115000"/>
              </a:lnSpc>
              <a:spcBef>
                <a:spcPts val="1600"/>
              </a:spcBef>
              <a:spcAft>
                <a:spcPts val="0"/>
              </a:spcAft>
              <a:buSzPts val="1400"/>
              <a:buChar char="■"/>
              <a:defRPr/>
            </a:lvl6pPr>
            <a:lvl7pPr marL="3200400" lvl="6" indent="-317500" algn="ctr" rtl="0">
              <a:lnSpc>
                <a:spcPct val="115000"/>
              </a:lnSpc>
              <a:spcBef>
                <a:spcPts val="1600"/>
              </a:spcBef>
              <a:spcAft>
                <a:spcPts val="0"/>
              </a:spcAft>
              <a:buSzPts val="1400"/>
              <a:buChar char="●"/>
              <a:defRPr/>
            </a:lvl7pPr>
            <a:lvl8pPr marL="3657600" lvl="7" indent="-317500" algn="ctr" rtl="0">
              <a:lnSpc>
                <a:spcPct val="115000"/>
              </a:lnSpc>
              <a:spcBef>
                <a:spcPts val="1600"/>
              </a:spcBef>
              <a:spcAft>
                <a:spcPts val="0"/>
              </a:spcAft>
              <a:buSzPts val="1400"/>
              <a:buChar char="○"/>
              <a:defRPr/>
            </a:lvl8pPr>
            <a:lvl9pPr marL="4114800" lvl="8" indent="-317500" algn="ctr" rtl="0">
              <a:lnSpc>
                <a:spcPct val="115000"/>
              </a:lnSpc>
              <a:spcBef>
                <a:spcPts val="1600"/>
              </a:spcBef>
              <a:spcAft>
                <a:spcPts val="1600"/>
              </a:spcAft>
              <a:buSzPts val="1400"/>
              <a:buChar char="■"/>
              <a:defRPr/>
            </a:lvl9pPr>
          </a:lstStyle>
          <a:p>
            <a:endParaRPr dirty="0"/>
          </a:p>
        </p:txBody>
      </p:sp>
      <p:sp>
        <p:nvSpPr>
          <p:cNvPr id="74" name="Google Shape;74;g142ae08ec9b_0_7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panose="02000000000000000000" pitchFamily="2" charset="0"/>
                <a:ea typeface="Roboto" panose="02000000000000000000" pitchFamily="2" charset="0"/>
                <a:cs typeface="Roboto" panose="02000000000000000000" pitchFamily="2" charset="0"/>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
  <p:cSld name="4">
    <p:spTree>
      <p:nvGrpSpPr>
        <p:cNvPr id="1" name="Shape 75"/>
        <p:cNvGrpSpPr/>
        <p:nvPr/>
      </p:nvGrpSpPr>
      <p:grpSpPr>
        <a:xfrm>
          <a:off x="0" y="0"/>
          <a:ext cx="0" cy="0"/>
          <a:chOff x="0" y="0"/>
          <a:chExt cx="0" cy="0"/>
        </a:xfrm>
      </p:grpSpPr>
      <p:pic>
        <p:nvPicPr>
          <p:cNvPr id="76" name="Google Shape;76;g142ae08ec9b_0_77" descr="A close up of a logo&#10;&#10;Description generated with high confidence"/>
          <p:cNvPicPr preferRelativeResize="0"/>
          <p:nvPr/>
        </p:nvPicPr>
        <p:blipFill rotWithShape="1">
          <a:blip r:embed="rId2">
            <a:alphaModFix/>
          </a:blip>
          <a:srcRect/>
          <a:stretch/>
        </p:blipFill>
        <p:spPr>
          <a:xfrm>
            <a:off x="7876800" y="183600"/>
            <a:ext cx="1022401" cy="766801"/>
          </a:xfrm>
          <a:prstGeom prst="rect">
            <a:avLst/>
          </a:prstGeom>
          <a:noFill/>
          <a:ln>
            <a:noFill/>
          </a:ln>
        </p:spPr>
      </p:pic>
      <p:pic>
        <p:nvPicPr>
          <p:cNvPr id="77" name="Google Shape;77;g142ae08ec9b_0_77" descr="A picture containing colorful, colored&#10;&#10;Description generated with very high confidence"/>
          <p:cNvPicPr preferRelativeResize="0"/>
          <p:nvPr/>
        </p:nvPicPr>
        <p:blipFill rotWithShape="1">
          <a:blip r:embed="rId3">
            <a:alphaModFix/>
          </a:blip>
          <a:srcRect t="55603" b="37530"/>
          <a:stretch/>
        </p:blipFill>
        <p:spPr>
          <a:xfrm>
            <a:off x="0" y="4849200"/>
            <a:ext cx="9144000" cy="294300"/>
          </a:xfrm>
          <a:prstGeom prst="rect">
            <a:avLst/>
          </a:prstGeom>
          <a:noFill/>
          <a:ln>
            <a:noFill/>
          </a:ln>
        </p:spPr>
      </p:pic>
      <p:sp>
        <p:nvSpPr>
          <p:cNvPr id="78" name="Google Shape;78;g142ae08ec9b_0_77"/>
          <p:cNvSpPr/>
          <p:nvPr/>
        </p:nvSpPr>
        <p:spPr>
          <a:xfrm>
            <a:off x="8946830" y="4943496"/>
            <a:ext cx="57600" cy="432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dirty="0">
              <a:solidFill>
                <a:schemeClr val="lt1"/>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79" name="Google Shape;79;g142ae08ec9b_0_77"/>
          <p:cNvSpPr/>
          <p:nvPr/>
        </p:nvSpPr>
        <p:spPr>
          <a:xfrm>
            <a:off x="8870400" y="4943496"/>
            <a:ext cx="57600" cy="432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dirty="0">
              <a:solidFill>
                <a:schemeClr val="lt1"/>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80" name="Google Shape;80;g142ae08ec9b_0_77"/>
          <p:cNvSpPr/>
          <p:nvPr/>
        </p:nvSpPr>
        <p:spPr>
          <a:xfrm>
            <a:off x="8793970" y="4943496"/>
            <a:ext cx="57600" cy="432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dirty="0">
              <a:solidFill>
                <a:schemeClr val="lt1"/>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81" name="Google Shape;81;g142ae08ec9b_0_77"/>
          <p:cNvSpPr/>
          <p:nvPr/>
        </p:nvSpPr>
        <p:spPr>
          <a:xfrm>
            <a:off x="8717540" y="4943496"/>
            <a:ext cx="57600" cy="432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dirty="0">
              <a:solidFill>
                <a:schemeClr val="lt1"/>
              </a:solidFill>
              <a:latin typeface="Roboto" panose="02000000000000000000" pitchFamily="2" charset="0"/>
              <a:ea typeface="Roboto" panose="02000000000000000000" pitchFamily="2" charset="0"/>
              <a:cs typeface="Roboto" panose="02000000000000000000" pitchFamily="2" charset="0"/>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20"/>
        <p:cNvGrpSpPr/>
        <p:nvPr/>
      </p:nvGrpSpPr>
      <p:grpSpPr>
        <a:xfrm>
          <a:off x="0" y="0"/>
          <a:ext cx="0" cy="0"/>
          <a:chOff x="0" y="0"/>
          <a:chExt cx="0" cy="0"/>
        </a:xfrm>
      </p:grpSpPr>
      <p:sp>
        <p:nvSpPr>
          <p:cNvPr id="21" name="Google Shape;21;p2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atin typeface="Roboto" panose="02000000000000000000" pitchFamily="2" charset="0"/>
                <a:ea typeface="Roboto" panose="02000000000000000000" pitchFamily="2" charset="0"/>
                <a:cs typeface="Roboto" panose="02000000000000000000" pitchFamily="2" charset="0"/>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dirty="0"/>
          </a:p>
        </p:txBody>
      </p:sp>
      <p:sp>
        <p:nvSpPr>
          <p:cNvPr id="22" name="Google Shape;22;p2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atin typeface="Roboto" panose="02000000000000000000" pitchFamily="2" charset="0"/>
                <a:ea typeface="Roboto" panose="02000000000000000000" pitchFamily="2" charset="0"/>
                <a:cs typeface="Roboto" panose="02000000000000000000" pitchFamily="2" charset="0"/>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23" name="Google Shape;23;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panose="02000000000000000000" pitchFamily="2" charset="0"/>
                <a:ea typeface="Roboto" panose="02000000000000000000" pitchFamily="2" charset="0"/>
                <a:cs typeface="Roboto" panose="02000000000000000000" pitchFamily="2" charset="0"/>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4100416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
        <p:cNvGrpSpPr/>
        <p:nvPr/>
      </p:nvGrpSpPr>
      <p:grpSpPr>
        <a:xfrm>
          <a:off x="0" y="0"/>
          <a:ext cx="0" cy="0"/>
          <a:chOff x="0" y="0"/>
          <a:chExt cx="0" cy="0"/>
        </a:xfrm>
      </p:grpSpPr>
      <p:sp>
        <p:nvSpPr>
          <p:cNvPr id="48" name="Google Shape;48;g142ae08ec9b_0_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dirty="0"/>
          </a:p>
        </p:txBody>
      </p:sp>
      <p:sp>
        <p:nvSpPr>
          <p:cNvPr id="49" name="Google Shape;49;g142ae08ec9b_0_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dirty="0"/>
          </a:p>
        </p:txBody>
      </p:sp>
      <p:sp>
        <p:nvSpPr>
          <p:cNvPr id="50" name="Google Shape;50;g142ae08ec9b_0_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panose="02000000000000000000" pitchFamily="2" charset="0"/>
                <a:ea typeface="Roboto" panose="02000000000000000000" pitchFamily="2" charset="0"/>
                <a:cs typeface="Roboto" panose="02000000000000000000" pitchFamily="2" charset="0"/>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dirty="0"/>
          </a:p>
        </p:txBody>
      </p:sp>
      <p:pic>
        <p:nvPicPr>
          <p:cNvPr id="2" name="Google Shape;15;p82">
            <a:extLst>
              <a:ext uri="{FF2B5EF4-FFF2-40B4-BE49-F238E27FC236}">
                <a16:creationId xmlns:a16="http://schemas.microsoft.com/office/drawing/2014/main" id="{93DE1738-0712-4A12-E185-669B82EEBD97}"/>
              </a:ext>
            </a:extLst>
          </p:cNvPr>
          <p:cNvPicPr preferRelativeResize="0"/>
          <p:nvPr userDrawn="1"/>
        </p:nvPicPr>
        <p:blipFill rotWithShape="1">
          <a:blip r:embed="rId12">
            <a:alphaModFix/>
          </a:blip>
          <a:srcRect/>
          <a:stretch/>
        </p:blipFill>
        <p:spPr>
          <a:xfrm>
            <a:off x="-1" y="7219"/>
            <a:ext cx="9144001" cy="513628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8" r:id="rId9"/>
    <p:sldLayoutId id="214748367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oboto" panose="02000000000000000000" pitchFamily="2" charset="0"/>
          <a:ea typeface="Roboto" panose="02000000000000000000" pitchFamily="2" charset="0"/>
          <a:cs typeface="Roboto" panose="02000000000000000000" pitchFamily="2"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oboto" panose="02000000000000000000" pitchFamily="2" charset="0"/>
          <a:ea typeface="Roboto" panose="02000000000000000000" pitchFamily="2" charset="0"/>
          <a:cs typeface="Roboto" panose="02000000000000000000" pitchFamily="2"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hyperlink" Target="https://learn.codemithra.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311708" y="744575"/>
            <a:ext cx="8520600" cy="2052600"/>
          </a:xfrm>
          <a:prstGeom prst="rect">
            <a:avLst/>
          </a:prstGeom>
          <a:noFill/>
          <a:ln>
            <a:noFill/>
          </a:ln>
        </p:spPr>
        <p:txBody>
          <a:bodyPr spcFirstLastPara="1" vert="horz" wrap="square" lIns="91425" tIns="91425" rIns="91425" bIns="91425" rtlCol="0" anchor="b" anchorCtr="0">
            <a:normAutofit/>
          </a:bodyPr>
          <a:lstStyle/>
          <a:p>
            <a:endParaRPr/>
          </a:p>
        </p:txBody>
      </p:sp>
      <p:sp>
        <p:nvSpPr>
          <p:cNvPr id="55" name="Google Shape;55;p1"/>
          <p:cNvSpPr txBox="1">
            <a:spLocks noGrp="1"/>
          </p:cNvSpPr>
          <p:nvPr>
            <p:ph type="subTitle" idx="1"/>
          </p:nvPr>
        </p:nvSpPr>
        <p:spPr>
          <a:xfrm>
            <a:off x="311700" y="2834125"/>
            <a:ext cx="8520600" cy="792600"/>
          </a:xfrm>
          <a:prstGeom prst="rect">
            <a:avLst/>
          </a:prstGeom>
          <a:noFill/>
          <a:ln>
            <a:noFill/>
          </a:ln>
        </p:spPr>
        <p:txBody>
          <a:bodyPr spcFirstLastPara="1" vert="horz" wrap="square" lIns="91425" tIns="91425" rIns="91425" bIns="91425" rtlCol="0" anchor="t" anchorCtr="0">
            <a:normAutofit/>
          </a:bodyPr>
          <a:lstStyle/>
          <a:p>
            <a:endParaRPr/>
          </a:p>
        </p:txBody>
      </p:sp>
      <p:pic>
        <p:nvPicPr>
          <p:cNvPr id="56" name="Google Shape;56;p1"/>
          <p:cNvPicPr preferRelativeResize="0"/>
          <p:nvPr/>
        </p:nvPicPr>
        <p:blipFill rotWithShape="1">
          <a:blip r:embed="rId3">
            <a:alphaModFix/>
          </a:blip>
          <a:srcRect/>
          <a:stretch/>
        </p:blipFill>
        <p:spPr>
          <a:xfrm>
            <a:off x="2" y="4"/>
            <a:ext cx="9144003" cy="5143501"/>
          </a:xfrm>
          <a:prstGeom prst="rect">
            <a:avLst/>
          </a:prstGeom>
          <a:noFill/>
          <a:ln>
            <a:noFill/>
          </a:ln>
        </p:spPr>
      </p:pic>
      <p:pic>
        <p:nvPicPr>
          <p:cNvPr id="57" name="Google Shape;57;p1"/>
          <p:cNvPicPr preferRelativeResize="0"/>
          <p:nvPr/>
        </p:nvPicPr>
        <p:blipFill rotWithShape="1">
          <a:blip r:embed="rId4">
            <a:alphaModFix/>
          </a:blip>
          <a:srcRect/>
          <a:stretch/>
        </p:blipFill>
        <p:spPr>
          <a:xfrm>
            <a:off x="2504604" y="600291"/>
            <a:ext cx="4134799" cy="2923400"/>
          </a:xfrm>
          <a:prstGeom prst="rect">
            <a:avLst/>
          </a:prstGeom>
          <a:noFill/>
          <a:ln>
            <a:noFill/>
          </a:ln>
        </p:spPr>
      </p:pic>
      <p:pic>
        <p:nvPicPr>
          <p:cNvPr id="58" name="Google Shape;58;p1"/>
          <p:cNvPicPr preferRelativeResize="0"/>
          <p:nvPr/>
        </p:nvPicPr>
        <p:blipFill rotWithShape="1">
          <a:blip r:embed="rId5">
            <a:alphaModFix/>
          </a:blip>
          <a:srcRect/>
          <a:stretch/>
        </p:blipFill>
        <p:spPr>
          <a:xfrm>
            <a:off x="2200054" y="3386141"/>
            <a:ext cx="4743901" cy="1157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5" name="Google Shape;255;g142ae08ec9b_0_241"/>
          <p:cNvSpPr/>
          <p:nvPr/>
        </p:nvSpPr>
        <p:spPr>
          <a:xfrm>
            <a:off x="2147550" y="514550"/>
            <a:ext cx="4848900" cy="4122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2000"/>
              <a:buFont typeface="Arial"/>
              <a:buNone/>
            </a:pPr>
            <a:r>
              <a:rPr lang="en-GB" sz="2000" dirty="0">
                <a:solidFill>
                  <a:schemeClr val="lt1"/>
                </a:solidFill>
                <a:latin typeface="Roboto" panose="02000000000000000000" pitchFamily="2" charset="0"/>
                <a:ea typeface="Roboto" panose="02000000000000000000" pitchFamily="2" charset="0"/>
                <a:cs typeface="Roboto" panose="02000000000000000000" pitchFamily="2" charset="0"/>
              </a:rPr>
              <a:t>SKILLS INTROSPECTION</a:t>
            </a:r>
            <a:endParaRPr sz="2000" i="0" u="none" strike="noStrike" cap="none"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
        <p:nvSpPr>
          <p:cNvPr id="256" name="Google Shape;256;g142ae08ec9b_0_241"/>
          <p:cNvSpPr txBox="1"/>
          <p:nvPr/>
        </p:nvSpPr>
        <p:spPr>
          <a:xfrm>
            <a:off x="4177750" y="2438400"/>
            <a:ext cx="5027700" cy="595004"/>
          </a:xfrm>
          <a:prstGeom prst="rect">
            <a:avLst/>
          </a:prstGeom>
          <a:noFill/>
          <a:ln>
            <a:noFill/>
          </a:ln>
        </p:spPr>
        <p:txBody>
          <a:bodyPr spcFirstLastPara="1" wrap="square" lIns="91425" tIns="91425" rIns="91425" bIns="91425" anchor="t" anchorCtr="0">
            <a:spAutoFit/>
          </a:bodyPr>
          <a:lstStyle/>
          <a:p>
            <a:pPr marL="0" lvl="0" indent="0" algn="l" rtl="0">
              <a:spcBef>
                <a:spcPts val="800"/>
              </a:spcBef>
              <a:spcAft>
                <a:spcPts val="0"/>
              </a:spcAft>
              <a:buNone/>
            </a:pPr>
            <a:r>
              <a:rPr lang="en-GB"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What is Strengths And Weakness ?</a:t>
            </a:r>
            <a:endParaRPr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p:txBody>
      </p:sp>
      <p:sp>
        <p:nvSpPr>
          <p:cNvPr id="257" name="Google Shape;257;g142ae08ec9b_0_241"/>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latin typeface="Roboto" panose="02000000000000000000" pitchFamily="2" charset="0"/>
                <a:ea typeface="Roboto" panose="02000000000000000000" pitchFamily="2" charset="0"/>
                <a:cs typeface="Roboto" panose="02000000000000000000" pitchFamily="2" charset="0"/>
              </a:rPr>
              <a:t> </a:t>
            </a:r>
            <a:endParaRPr dirty="0">
              <a:latin typeface="Roboto" panose="02000000000000000000" pitchFamily="2" charset="0"/>
              <a:ea typeface="Roboto" panose="02000000000000000000" pitchFamily="2" charset="0"/>
              <a:cs typeface="Roboto" panose="02000000000000000000" pitchFamily="2" charset="0"/>
            </a:endParaRPr>
          </a:p>
        </p:txBody>
      </p:sp>
      <p:pic>
        <p:nvPicPr>
          <p:cNvPr id="258" name="Google Shape;258;g142ae08ec9b_0_241"/>
          <p:cNvPicPr preferRelativeResize="0"/>
          <p:nvPr/>
        </p:nvPicPr>
        <p:blipFill rotWithShape="1">
          <a:blip r:embed="rId3">
            <a:alphaModFix/>
          </a:blip>
          <a:srcRect l="16724" r="16724"/>
          <a:stretch/>
        </p:blipFill>
        <p:spPr>
          <a:xfrm>
            <a:off x="845688" y="1230738"/>
            <a:ext cx="2858400" cy="2858400"/>
          </a:xfrm>
          <a:prstGeom prst="roundRect">
            <a:avLst>
              <a:gd name="adj" fmla="val 16667"/>
            </a:avLst>
          </a:prstGeom>
          <a:noFill/>
          <a:ln>
            <a:noFill/>
          </a:ln>
        </p:spPr>
      </p:pic>
    </p:spTree>
    <p:extLst>
      <p:ext uri="{BB962C8B-B14F-4D97-AF65-F5344CB8AC3E}">
        <p14:creationId xmlns:p14="http://schemas.microsoft.com/office/powerpoint/2010/main" val="3537550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6" name="Google Shape;266;g142ae08ec9b_0_252"/>
          <p:cNvSpPr/>
          <p:nvPr/>
        </p:nvSpPr>
        <p:spPr>
          <a:xfrm>
            <a:off x="2147550" y="514550"/>
            <a:ext cx="4848900" cy="4122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2000"/>
              <a:buFont typeface="Arial"/>
              <a:buNone/>
            </a:pPr>
            <a:r>
              <a:rPr lang="en-GB" sz="2000" dirty="0">
                <a:solidFill>
                  <a:schemeClr val="lt1"/>
                </a:solidFill>
                <a:latin typeface="Roboto" panose="02000000000000000000" pitchFamily="2" charset="0"/>
                <a:ea typeface="Roboto" panose="02000000000000000000" pitchFamily="2" charset="0"/>
                <a:cs typeface="Roboto" panose="02000000000000000000" pitchFamily="2" charset="0"/>
              </a:rPr>
              <a:t>SKILLS INTROSPECTION</a:t>
            </a:r>
            <a:endParaRPr sz="2000" i="0" u="none" strike="noStrike" cap="none"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
        <p:nvSpPr>
          <p:cNvPr id="267" name="Google Shape;267;g142ae08ec9b_0_252"/>
          <p:cNvSpPr txBox="1"/>
          <p:nvPr/>
        </p:nvSpPr>
        <p:spPr>
          <a:xfrm>
            <a:off x="4572000" y="2438400"/>
            <a:ext cx="4167600" cy="595004"/>
          </a:xfrm>
          <a:prstGeom prst="rect">
            <a:avLst/>
          </a:prstGeom>
          <a:noFill/>
          <a:ln>
            <a:noFill/>
          </a:ln>
        </p:spPr>
        <p:txBody>
          <a:bodyPr spcFirstLastPara="1" wrap="square" lIns="91425" tIns="91425" rIns="91425" bIns="91425" anchor="t" anchorCtr="0">
            <a:spAutoFit/>
          </a:bodyPr>
          <a:lstStyle/>
          <a:p>
            <a:pPr marL="0" lvl="0" indent="0" algn="l" rtl="0">
              <a:spcBef>
                <a:spcPts val="800"/>
              </a:spcBef>
              <a:spcAft>
                <a:spcPts val="0"/>
              </a:spcAft>
              <a:buNone/>
            </a:pPr>
            <a:endParaRPr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p:txBody>
      </p:sp>
      <p:sp>
        <p:nvSpPr>
          <p:cNvPr id="269" name="Google Shape;269;g142ae08ec9b_0_252"/>
          <p:cNvSpPr txBox="1"/>
          <p:nvPr/>
        </p:nvSpPr>
        <p:spPr>
          <a:xfrm>
            <a:off x="347700" y="1533650"/>
            <a:ext cx="8448600" cy="201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2000"/>
              <a:buFont typeface="Arial"/>
              <a:buNone/>
            </a:pPr>
            <a:r>
              <a:rPr lang="en-GB"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Benefits of Knowing Strengths And Weaknesses</a:t>
            </a:r>
            <a:endParaRPr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80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Understanding Your Abilities</a:t>
            </a:r>
            <a:endParaRPr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Performing a Reflexive Best Self Exercise</a:t>
            </a:r>
            <a:endParaRPr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Listing Your Actions</a:t>
            </a:r>
            <a:endParaRPr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Listing Your Desires</a:t>
            </a:r>
            <a:endParaRPr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0" lvl="0" indent="0" algn="l" rtl="0">
              <a:spcBef>
                <a:spcPts val="0"/>
              </a:spcBef>
              <a:spcAft>
                <a:spcPts val="0"/>
              </a:spcAft>
              <a:buNone/>
            </a:pPr>
            <a:endParaRPr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p:txBody>
      </p:sp>
    </p:spTree>
    <p:extLst>
      <p:ext uri="{BB962C8B-B14F-4D97-AF65-F5344CB8AC3E}">
        <p14:creationId xmlns:p14="http://schemas.microsoft.com/office/powerpoint/2010/main" val="4183791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7" name="Google Shape;277;g142ae08ec9b_0_262"/>
          <p:cNvSpPr/>
          <p:nvPr/>
        </p:nvSpPr>
        <p:spPr>
          <a:xfrm>
            <a:off x="2147550" y="514550"/>
            <a:ext cx="4848900" cy="4122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2000"/>
              <a:buFont typeface="Arial"/>
              <a:buNone/>
            </a:pPr>
            <a:r>
              <a:rPr lang="en-GB" sz="2000" dirty="0">
                <a:solidFill>
                  <a:schemeClr val="lt1"/>
                </a:solidFill>
                <a:latin typeface="Roboto" panose="02000000000000000000" pitchFamily="2" charset="0"/>
                <a:ea typeface="Roboto" panose="02000000000000000000" pitchFamily="2" charset="0"/>
                <a:cs typeface="Roboto" panose="02000000000000000000" pitchFamily="2" charset="0"/>
              </a:rPr>
              <a:t>SKILLS INTROSPECTION</a:t>
            </a:r>
            <a:endParaRPr sz="2000" i="0" u="none" strike="noStrike" cap="none"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
        <p:nvSpPr>
          <p:cNvPr id="278" name="Google Shape;278;g142ae08ec9b_0_262"/>
          <p:cNvSpPr txBox="1"/>
          <p:nvPr/>
        </p:nvSpPr>
        <p:spPr>
          <a:xfrm>
            <a:off x="4572000" y="2438400"/>
            <a:ext cx="4167600" cy="595004"/>
          </a:xfrm>
          <a:prstGeom prst="rect">
            <a:avLst/>
          </a:prstGeom>
          <a:noFill/>
          <a:ln>
            <a:noFill/>
          </a:ln>
        </p:spPr>
        <p:txBody>
          <a:bodyPr spcFirstLastPara="1" wrap="square" lIns="91425" tIns="91425" rIns="91425" bIns="91425" anchor="t" anchorCtr="0">
            <a:spAutoFit/>
          </a:bodyPr>
          <a:lstStyle/>
          <a:p>
            <a:pPr marL="0" lvl="0" indent="0" algn="l" rtl="0">
              <a:spcBef>
                <a:spcPts val="800"/>
              </a:spcBef>
              <a:spcAft>
                <a:spcPts val="0"/>
              </a:spcAft>
              <a:buNone/>
            </a:pPr>
            <a:endParaRPr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p:txBody>
      </p:sp>
      <p:sp>
        <p:nvSpPr>
          <p:cNvPr id="280" name="Google Shape;280;g142ae08ec9b_0_262"/>
          <p:cNvSpPr txBox="1"/>
          <p:nvPr/>
        </p:nvSpPr>
        <p:spPr>
          <a:xfrm>
            <a:off x="347700" y="1533650"/>
            <a:ext cx="8448600" cy="198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How to Assess Strengths And Weaknesses ?</a:t>
            </a:r>
            <a:endParaRPr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80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Rethink your weaknesses</a:t>
            </a:r>
            <a:endParaRPr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Identify your areas for growth</a:t>
            </a:r>
            <a:endParaRPr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Focus on your strengths</a:t>
            </a:r>
            <a:endParaRPr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Write down your strengths and weaknesses</a:t>
            </a:r>
            <a:endParaRPr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Compare the lists against one another</a:t>
            </a:r>
            <a:endParaRPr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p:txBody>
      </p:sp>
    </p:spTree>
    <p:extLst>
      <p:ext uri="{BB962C8B-B14F-4D97-AF65-F5344CB8AC3E}">
        <p14:creationId xmlns:p14="http://schemas.microsoft.com/office/powerpoint/2010/main" val="2057314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8" name="Google Shape;288;g142ae08ec9b_0_272"/>
          <p:cNvSpPr/>
          <p:nvPr/>
        </p:nvSpPr>
        <p:spPr>
          <a:xfrm>
            <a:off x="2147550" y="514550"/>
            <a:ext cx="4848900" cy="4122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2000"/>
              <a:buFont typeface="Arial"/>
              <a:buNone/>
            </a:pPr>
            <a:r>
              <a:rPr lang="en-GB" sz="2000" dirty="0">
                <a:solidFill>
                  <a:schemeClr val="lt1"/>
                </a:solidFill>
                <a:latin typeface="Roboto" panose="02000000000000000000" pitchFamily="2" charset="0"/>
                <a:ea typeface="Roboto" panose="02000000000000000000" pitchFamily="2" charset="0"/>
                <a:cs typeface="Roboto" panose="02000000000000000000" pitchFamily="2" charset="0"/>
              </a:rPr>
              <a:t>SKILLS INTROSPECTION</a:t>
            </a:r>
            <a:endParaRPr sz="2000" i="0" u="none" strike="noStrike" cap="none"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
        <p:nvSpPr>
          <p:cNvPr id="289" name="Google Shape;289;g142ae08ec9b_0_272"/>
          <p:cNvSpPr txBox="1"/>
          <p:nvPr/>
        </p:nvSpPr>
        <p:spPr>
          <a:xfrm>
            <a:off x="4572000" y="2438400"/>
            <a:ext cx="4167600" cy="595004"/>
          </a:xfrm>
          <a:prstGeom prst="rect">
            <a:avLst/>
          </a:prstGeom>
          <a:noFill/>
          <a:ln>
            <a:noFill/>
          </a:ln>
        </p:spPr>
        <p:txBody>
          <a:bodyPr spcFirstLastPara="1" wrap="square" lIns="91425" tIns="91425" rIns="91425" bIns="91425" anchor="t" anchorCtr="0">
            <a:spAutoFit/>
          </a:bodyPr>
          <a:lstStyle/>
          <a:p>
            <a:pPr marL="0" lvl="0" indent="0" algn="l" rtl="0">
              <a:spcBef>
                <a:spcPts val="800"/>
              </a:spcBef>
              <a:spcAft>
                <a:spcPts val="0"/>
              </a:spcAft>
              <a:buNone/>
            </a:pPr>
            <a:endParaRPr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p:txBody>
      </p:sp>
      <p:sp>
        <p:nvSpPr>
          <p:cNvPr id="291" name="Google Shape;291;g142ae08ec9b_0_272"/>
          <p:cNvSpPr txBox="1"/>
          <p:nvPr/>
        </p:nvSpPr>
        <p:spPr>
          <a:xfrm>
            <a:off x="347700" y="1533650"/>
            <a:ext cx="8448600" cy="198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2000"/>
              <a:buFont typeface="Arial"/>
              <a:buNone/>
            </a:pPr>
            <a:r>
              <a:rPr lang="en-GB"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How to Assess Strengths And Weaknesses ?</a:t>
            </a:r>
            <a:endParaRPr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80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Ask the opinions of friends or family</a:t>
            </a:r>
            <a:endParaRPr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Seek professional assistance</a:t>
            </a:r>
            <a:endParaRPr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Reflect on your findings</a:t>
            </a:r>
            <a:endParaRPr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Reject perfectionism</a:t>
            </a:r>
            <a:endParaRPr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Don't deny important moments in your life</a:t>
            </a:r>
            <a:endParaRPr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p:txBody>
      </p:sp>
    </p:spTree>
    <p:extLst>
      <p:ext uri="{BB962C8B-B14F-4D97-AF65-F5344CB8AC3E}">
        <p14:creationId xmlns:p14="http://schemas.microsoft.com/office/powerpoint/2010/main" val="2982173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9" name="Google Shape;299;g142ae08ec9b_0_282"/>
          <p:cNvSpPr/>
          <p:nvPr/>
        </p:nvSpPr>
        <p:spPr>
          <a:xfrm>
            <a:off x="2147550" y="514550"/>
            <a:ext cx="4848900" cy="4122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2000"/>
              <a:buFont typeface="Arial"/>
              <a:buNone/>
            </a:pPr>
            <a:r>
              <a:rPr lang="en-GB" sz="2000" dirty="0">
                <a:solidFill>
                  <a:schemeClr val="lt1"/>
                </a:solidFill>
                <a:latin typeface="Roboto" panose="02000000000000000000" pitchFamily="2" charset="0"/>
                <a:ea typeface="Roboto" panose="02000000000000000000" pitchFamily="2" charset="0"/>
                <a:cs typeface="Roboto" panose="02000000000000000000" pitchFamily="2" charset="0"/>
              </a:rPr>
              <a:t>SKILLS INTROSPECTION</a:t>
            </a:r>
            <a:endParaRPr sz="2000" i="0" u="none" strike="noStrike" cap="none"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pic>
        <p:nvPicPr>
          <p:cNvPr id="301" name="Google Shape;301;g142ae08ec9b_0_282"/>
          <p:cNvPicPr preferRelativeResize="0"/>
          <p:nvPr/>
        </p:nvPicPr>
        <p:blipFill rotWithShape="1">
          <a:blip r:embed="rId3">
            <a:alphaModFix/>
          </a:blip>
          <a:srcRect l="23750" r="23750"/>
          <a:stretch/>
        </p:blipFill>
        <p:spPr>
          <a:xfrm>
            <a:off x="701050" y="1030125"/>
            <a:ext cx="3412200" cy="3111900"/>
          </a:xfrm>
          <a:prstGeom prst="roundRect">
            <a:avLst>
              <a:gd name="adj" fmla="val 16667"/>
            </a:avLst>
          </a:prstGeom>
          <a:noFill/>
          <a:ln>
            <a:noFill/>
          </a:ln>
        </p:spPr>
      </p:pic>
      <p:sp>
        <p:nvSpPr>
          <p:cNvPr id="302" name="Google Shape;302;g142ae08ec9b_0_282"/>
          <p:cNvSpPr txBox="1"/>
          <p:nvPr/>
        </p:nvSpPr>
        <p:spPr>
          <a:xfrm>
            <a:off x="4177750" y="2438400"/>
            <a:ext cx="5027700" cy="595004"/>
          </a:xfrm>
          <a:prstGeom prst="rect">
            <a:avLst/>
          </a:prstGeom>
          <a:noFill/>
          <a:ln>
            <a:noFill/>
          </a:ln>
        </p:spPr>
        <p:txBody>
          <a:bodyPr spcFirstLastPara="1" wrap="square" lIns="91425" tIns="91425" rIns="91425" bIns="91425" anchor="t" anchorCtr="0">
            <a:spAutoFit/>
          </a:bodyPr>
          <a:lstStyle/>
          <a:p>
            <a:pPr marL="0" lvl="0" indent="0" algn="l" rtl="0">
              <a:spcBef>
                <a:spcPts val="800"/>
              </a:spcBef>
              <a:spcAft>
                <a:spcPts val="0"/>
              </a:spcAft>
              <a:buNone/>
            </a:pPr>
            <a:r>
              <a:rPr lang="en-GB"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Nurture Strengths And Fixing Weakness</a:t>
            </a:r>
            <a:endParaRPr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p:txBody>
      </p:sp>
    </p:spTree>
    <p:extLst>
      <p:ext uri="{BB962C8B-B14F-4D97-AF65-F5344CB8AC3E}">
        <p14:creationId xmlns:p14="http://schemas.microsoft.com/office/powerpoint/2010/main" val="3857624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10" name="Google Shape;310;g142ae08ec9b_0_293"/>
          <p:cNvSpPr/>
          <p:nvPr/>
        </p:nvSpPr>
        <p:spPr>
          <a:xfrm>
            <a:off x="2147550" y="514550"/>
            <a:ext cx="4848900" cy="4122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2000"/>
              <a:buFont typeface="Arial"/>
              <a:buNone/>
            </a:pPr>
            <a:r>
              <a:rPr lang="en-GB" sz="2000" dirty="0">
                <a:solidFill>
                  <a:schemeClr val="lt1"/>
                </a:solidFill>
                <a:latin typeface="Roboto" panose="02000000000000000000" pitchFamily="2" charset="0"/>
                <a:ea typeface="Roboto" panose="02000000000000000000" pitchFamily="2" charset="0"/>
                <a:cs typeface="Roboto" panose="02000000000000000000" pitchFamily="2" charset="0"/>
              </a:rPr>
              <a:t>SKILLS INTROSPECTION</a:t>
            </a:r>
            <a:endParaRPr sz="2000" i="0" u="none" strike="noStrike" cap="none"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
        <p:nvSpPr>
          <p:cNvPr id="311" name="Google Shape;311;g142ae08ec9b_0_293"/>
          <p:cNvSpPr txBox="1"/>
          <p:nvPr/>
        </p:nvSpPr>
        <p:spPr>
          <a:xfrm>
            <a:off x="4572000" y="2438400"/>
            <a:ext cx="4167600" cy="595004"/>
          </a:xfrm>
          <a:prstGeom prst="rect">
            <a:avLst/>
          </a:prstGeom>
          <a:noFill/>
          <a:ln>
            <a:noFill/>
          </a:ln>
        </p:spPr>
        <p:txBody>
          <a:bodyPr spcFirstLastPara="1" wrap="square" lIns="91425" tIns="91425" rIns="91425" bIns="91425" anchor="t" anchorCtr="0">
            <a:spAutoFit/>
          </a:bodyPr>
          <a:lstStyle/>
          <a:p>
            <a:pPr marL="0" lvl="0" indent="0" algn="l" rtl="0">
              <a:spcBef>
                <a:spcPts val="800"/>
              </a:spcBef>
              <a:spcAft>
                <a:spcPts val="0"/>
              </a:spcAft>
              <a:buNone/>
            </a:pPr>
            <a:endParaRPr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p:txBody>
      </p:sp>
      <p:sp>
        <p:nvSpPr>
          <p:cNvPr id="312" name="Google Shape;312;g142ae08ec9b_0_29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latin typeface="Roboto" panose="02000000000000000000" pitchFamily="2" charset="0"/>
                <a:ea typeface="Roboto" panose="02000000000000000000" pitchFamily="2" charset="0"/>
                <a:cs typeface="Roboto" panose="02000000000000000000" pitchFamily="2" charset="0"/>
              </a:rPr>
              <a:t> </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313" name="Google Shape;313;g142ae08ec9b_0_293"/>
          <p:cNvSpPr txBox="1"/>
          <p:nvPr/>
        </p:nvSpPr>
        <p:spPr>
          <a:xfrm>
            <a:off x="347700" y="1533650"/>
            <a:ext cx="8448600" cy="198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Stages of Strength And Talent Development</a:t>
            </a:r>
            <a:endParaRPr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80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Inviting and invoking</a:t>
            </a:r>
            <a:endParaRPr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Identifying and clarifying the strength or talent</a:t>
            </a:r>
            <a:endParaRPr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Claiming and receiving the strength or talent</a:t>
            </a:r>
            <a:endParaRPr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Honouring and practicing the strength or talent</a:t>
            </a:r>
            <a:endParaRPr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Offering our strength or talent to the world</a:t>
            </a:r>
            <a:endParaRPr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p:txBody>
      </p:sp>
    </p:spTree>
    <p:extLst>
      <p:ext uri="{BB962C8B-B14F-4D97-AF65-F5344CB8AC3E}">
        <p14:creationId xmlns:p14="http://schemas.microsoft.com/office/powerpoint/2010/main" val="3925070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21" name="Google Shape;321;g142ae08ec9b_0_303"/>
          <p:cNvSpPr/>
          <p:nvPr/>
        </p:nvSpPr>
        <p:spPr>
          <a:xfrm>
            <a:off x="2147550" y="514550"/>
            <a:ext cx="4848900" cy="4122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2000"/>
              <a:buFont typeface="Arial"/>
              <a:buNone/>
            </a:pPr>
            <a:r>
              <a:rPr lang="en-GB" sz="2000" dirty="0">
                <a:solidFill>
                  <a:schemeClr val="lt1"/>
                </a:solidFill>
                <a:latin typeface="Roboto" panose="02000000000000000000" pitchFamily="2" charset="0"/>
                <a:ea typeface="Roboto" panose="02000000000000000000" pitchFamily="2" charset="0"/>
                <a:cs typeface="Roboto" panose="02000000000000000000" pitchFamily="2" charset="0"/>
              </a:rPr>
              <a:t>SKILLS INTROSPECTION</a:t>
            </a:r>
            <a:endParaRPr sz="2000" i="0" u="none" strike="noStrike" cap="none"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
        <p:nvSpPr>
          <p:cNvPr id="323" name="Google Shape;323;g142ae08ec9b_0_303"/>
          <p:cNvSpPr txBox="1"/>
          <p:nvPr/>
        </p:nvSpPr>
        <p:spPr>
          <a:xfrm>
            <a:off x="3963150" y="2438400"/>
            <a:ext cx="5242200" cy="697597"/>
          </a:xfrm>
          <a:prstGeom prst="rect">
            <a:avLst/>
          </a:prstGeom>
          <a:noFill/>
          <a:ln>
            <a:noFill/>
          </a:ln>
        </p:spPr>
        <p:txBody>
          <a:bodyPr spcFirstLastPara="1" wrap="square" lIns="91425" tIns="91425" rIns="91425" bIns="91425" anchor="t" anchorCtr="0">
            <a:spAutoFit/>
          </a:bodyPr>
          <a:lstStyle/>
          <a:p>
            <a:pPr marL="0" lvl="0" indent="0" algn="l" rtl="0">
              <a:spcBef>
                <a:spcPts val="800"/>
              </a:spcBef>
              <a:spcAft>
                <a:spcPts val="800"/>
              </a:spcAft>
              <a:buNone/>
            </a:pPr>
            <a:r>
              <a:rPr lang="en-GB"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When Should You Focus on Your Strengths?</a:t>
            </a:r>
            <a:endParaRPr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p:txBody>
      </p:sp>
      <p:pic>
        <p:nvPicPr>
          <p:cNvPr id="324" name="Google Shape;324;g142ae08ec9b_0_303"/>
          <p:cNvPicPr preferRelativeResize="0"/>
          <p:nvPr/>
        </p:nvPicPr>
        <p:blipFill rotWithShape="1">
          <a:blip r:embed="rId3">
            <a:alphaModFix/>
          </a:blip>
          <a:srcRect/>
          <a:stretch/>
        </p:blipFill>
        <p:spPr>
          <a:xfrm>
            <a:off x="792000" y="1230750"/>
            <a:ext cx="2858400" cy="2858400"/>
          </a:xfrm>
          <a:prstGeom prst="roundRect">
            <a:avLst>
              <a:gd name="adj" fmla="val 16667"/>
            </a:avLst>
          </a:prstGeom>
          <a:noFill/>
          <a:ln>
            <a:noFill/>
          </a:ln>
        </p:spPr>
      </p:pic>
    </p:spTree>
    <p:extLst>
      <p:ext uri="{BB962C8B-B14F-4D97-AF65-F5344CB8AC3E}">
        <p14:creationId xmlns:p14="http://schemas.microsoft.com/office/powerpoint/2010/main" val="3742812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2" name="Google Shape;332;g142ae08ec9b_0_314"/>
          <p:cNvSpPr/>
          <p:nvPr/>
        </p:nvSpPr>
        <p:spPr>
          <a:xfrm>
            <a:off x="2147550" y="514550"/>
            <a:ext cx="4848900" cy="4122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2000"/>
              <a:buFont typeface="Arial"/>
              <a:buNone/>
            </a:pPr>
            <a:r>
              <a:rPr lang="en-GB" sz="2000" dirty="0">
                <a:solidFill>
                  <a:schemeClr val="lt1"/>
                </a:solidFill>
                <a:latin typeface="Roboto" panose="02000000000000000000" pitchFamily="2" charset="0"/>
                <a:ea typeface="Roboto" panose="02000000000000000000" pitchFamily="2" charset="0"/>
                <a:cs typeface="Roboto" panose="02000000000000000000" pitchFamily="2" charset="0"/>
              </a:rPr>
              <a:t>SKILLS INTROSPECTION</a:t>
            </a:r>
            <a:endParaRPr sz="2000" i="0" u="none" strike="noStrike" cap="none"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
        <p:nvSpPr>
          <p:cNvPr id="333" name="Google Shape;333;g142ae08ec9b_0_31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latin typeface="Roboto" panose="02000000000000000000" pitchFamily="2" charset="0"/>
                <a:ea typeface="Roboto" panose="02000000000000000000" pitchFamily="2" charset="0"/>
                <a:cs typeface="Roboto" panose="02000000000000000000" pitchFamily="2" charset="0"/>
              </a:rPr>
              <a:t> </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334" name="Google Shape;334;g142ae08ec9b_0_314"/>
          <p:cNvSpPr txBox="1"/>
          <p:nvPr/>
        </p:nvSpPr>
        <p:spPr>
          <a:xfrm>
            <a:off x="3810750" y="2438400"/>
            <a:ext cx="5242200" cy="697597"/>
          </a:xfrm>
          <a:prstGeom prst="rect">
            <a:avLst/>
          </a:prstGeom>
          <a:noFill/>
          <a:ln>
            <a:noFill/>
          </a:ln>
        </p:spPr>
        <p:txBody>
          <a:bodyPr spcFirstLastPara="1" wrap="square" lIns="91425" tIns="91425" rIns="91425" bIns="91425" anchor="t" anchorCtr="0">
            <a:spAutoFit/>
          </a:bodyPr>
          <a:lstStyle/>
          <a:p>
            <a:pPr marL="0" lvl="0" indent="0" algn="l" rtl="0">
              <a:spcBef>
                <a:spcPts val="800"/>
              </a:spcBef>
              <a:spcAft>
                <a:spcPts val="800"/>
              </a:spcAft>
              <a:buNone/>
            </a:pPr>
            <a:r>
              <a:rPr lang="en-GB"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When Should You Focus on Your Strengths?</a:t>
            </a:r>
            <a:endParaRPr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p:txBody>
      </p:sp>
      <p:pic>
        <p:nvPicPr>
          <p:cNvPr id="335" name="Google Shape;335;g142ae08ec9b_0_314"/>
          <p:cNvPicPr preferRelativeResize="0"/>
          <p:nvPr/>
        </p:nvPicPr>
        <p:blipFill rotWithShape="1">
          <a:blip r:embed="rId3">
            <a:alphaModFix/>
          </a:blip>
          <a:srcRect l="139" r="149"/>
          <a:stretch/>
        </p:blipFill>
        <p:spPr>
          <a:xfrm>
            <a:off x="944388" y="1230750"/>
            <a:ext cx="2858400" cy="2858400"/>
          </a:xfrm>
          <a:prstGeom prst="roundRect">
            <a:avLst>
              <a:gd name="adj" fmla="val 16667"/>
            </a:avLst>
          </a:prstGeom>
          <a:noFill/>
          <a:ln>
            <a:noFill/>
          </a:ln>
        </p:spPr>
      </p:pic>
    </p:spTree>
    <p:extLst>
      <p:ext uri="{BB962C8B-B14F-4D97-AF65-F5344CB8AC3E}">
        <p14:creationId xmlns:p14="http://schemas.microsoft.com/office/powerpoint/2010/main" val="2853157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3" name="Google Shape;343;g142ae08ec9b_0_325"/>
          <p:cNvSpPr/>
          <p:nvPr/>
        </p:nvSpPr>
        <p:spPr>
          <a:xfrm>
            <a:off x="2147550" y="514550"/>
            <a:ext cx="4848900" cy="4122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2000"/>
              <a:buFont typeface="Arial"/>
              <a:buNone/>
            </a:pPr>
            <a:r>
              <a:rPr lang="en-GB" sz="2000" dirty="0">
                <a:solidFill>
                  <a:schemeClr val="lt1"/>
                </a:solidFill>
                <a:latin typeface="Roboto" panose="02000000000000000000" pitchFamily="2" charset="0"/>
                <a:ea typeface="Roboto" panose="02000000000000000000" pitchFamily="2" charset="0"/>
                <a:cs typeface="Roboto" panose="02000000000000000000" pitchFamily="2" charset="0"/>
              </a:rPr>
              <a:t>SKILLS INTROSPECTION</a:t>
            </a:r>
            <a:endParaRPr sz="2000" i="0" u="none" strike="noStrike" cap="none"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
        <p:nvSpPr>
          <p:cNvPr id="344" name="Google Shape;344;g142ae08ec9b_0_325"/>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latin typeface="Roboto" panose="02000000000000000000" pitchFamily="2" charset="0"/>
                <a:ea typeface="Roboto" panose="02000000000000000000" pitchFamily="2" charset="0"/>
                <a:cs typeface="Roboto" panose="02000000000000000000" pitchFamily="2" charset="0"/>
              </a:rPr>
              <a:t> </a:t>
            </a:r>
            <a:endParaRPr dirty="0">
              <a:latin typeface="Roboto" panose="02000000000000000000" pitchFamily="2" charset="0"/>
              <a:ea typeface="Roboto" panose="02000000000000000000" pitchFamily="2" charset="0"/>
              <a:cs typeface="Roboto" panose="02000000000000000000" pitchFamily="2" charset="0"/>
            </a:endParaRPr>
          </a:p>
        </p:txBody>
      </p:sp>
      <p:pic>
        <p:nvPicPr>
          <p:cNvPr id="345" name="Google Shape;345;g142ae08ec9b_0_325"/>
          <p:cNvPicPr preferRelativeResize="0"/>
          <p:nvPr/>
        </p:nvPicPr>
        <p:blipFill rotWithShape="1">
          <a:blip r:embed="rId3">
            <a:alphaModFix/>
          </a:blip>
          <a:srcRect/>
          <a:stretch/>
        </p:blipFill>
        <p:spPr>
          <a:xfrm>
            <a:off x="563388" y="1230750"/>
            <a:ext cx="2858400" cy="2858400"/>
          </a:xfrm>
          <a:prstGeom prst="roundRect">
            <a:avLst>
              <a:gd name="adj" fmla="val 16667"/>
            </a:avLst>
          </a:prstGeom>
          <a:noFill/>
          <a:ln>
            <a:noFill/>
          </a:ln>
        </p:spPr>
      </p:pic>
      <p:sp>
        <p:nvSpPr>
          <p:cNvPr id="346" name="Google Shape;346;g142ae08ec9b_0_325"/>
          <p:cNvSpPr txBox="1"/>
          <p:nvPr/>
        </p:nvSpPr>
        <p:spPr>
          <a:xfrm>
            <a:off x="3390850" y="2438400"/>
            <a:ext cx="5753100" cy="872003"/>
          </a:xfrm>
          <a:prstGeom prst="rect">
            <a:avLst/>
          </a:prstGeom>
          <a:noFill/>
          <a:ln>
            <a:noFill/>
          </a:ln>
        </p:spPr>
        <p:txBody>
          <a:bodyPr spcFirstLastPara="1" wrap="square" lIns="91425" tIns="91425" rIns="91425" bIns="91425" anchor="t" anchorCtr="0">
            <a:spAutoFit/>
          </a:bodyPr>
          <a:lstStyle/>
          <a:p>
            <a:pPr marL="0" lvl="0" indent="0" algn="l" rtl="0">
              <a:spcBef>
                <a:spcPts val="800"/>
              </a:spcBef>
              <a:spcAft>
                <a:spcPts val="0"/>
              </a:spcAft>
              <a:buNone/>
            </a:pPr>
            <a:r>
              <a:rPr lang="en-GB" sz="19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Tips for Nurturing Strengths And Fixing Weaknesses</a:t>
            </a:r>
            <a:endParaRPr sz="19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p:txBody>
      </p:sp>
    </p:spTree>
    <p:extLst>
      <p:ext uri="{BB962C8B-B14F-4D97-AF65-F5344CB8AC3E}">
        <p14:creationId xmlns:p14="http://schemas.microsoft.com/office/powerpoint/2010/main" val="3141197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4" name="Google Shape;354;g142ae08ec9b_0_336"/>
          <p:cNvSpPr/>
          <p:nvPr/>
        </p:nvSpPr>
        <p:spPr>
          <a:xfrm>
            <a:off x="2147550" y="514550"/>
            <a:ext cx="4848900" cy="4122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2000"/>
              <a:buFont typeface="Arial"/>
              <a:buNone/>
            </a:pPr>
            <a:r>
              <a:rPr lang="en-GB" sz="2000" dirty="0">
                <a:solidFill>
                  <a:schemeClr val="lt1"/>
                </a:solidFill>
                <a:latin typeface="Roboto" panose="02000000000000000000" pitchFamily="2" charset="0"/>
                <a:ea typeface="Roboto" panose="02000000000000000000" pitchFamily="2" charset="0"/>
                <a:cs typeface="Roboto" panose="02000000000000000000" pitchFamily="2" charset="0"/>
              </a:rPr>
              <a:t>SKILLS INTROSPECTION</a:t>
            </a:r>
            <a:endParaRPr sz="2000" i="0" u="none" strike="noStrike" cap="none"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
        <p:nvSpPr>
          <p:cNvPr id="355" name="Google Shape;355;g142ae08ec9b_0_33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latin typeface="Roboto" panose="02000000000000000000" pitchFamily="2" charset="0"/>
                <a:ea typeface="Roboto" panose="02000000000000000000" pitchFamily="2" charset="0"/>
                <a:cs typeface="Roboto" panose="02000000000000000000" pitchFamily="2" charset="0"/>
              </a:rPr>
              <a:t> </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356" name="Google Shape;356;g142ae08ec9b_0_336"/>
          <p:cNvSpPr txBox="1"/>
          <p:nvPr/>
        </p:nvSpPr>
        <p:spPr>
          <a:xfrm>
            <a:off x="4381450" y="2438400"/>
            <a:ext cx="4137600" cy="595004"/>
          </a:xfrm>
          <a:prstGeom prst="rect">
            <a:avLst/>
          </a:prstGeom>
          <a:noFill/>
          <a:ln>
            <a:noFill/>
          </a:ln>
        </p:spPr>
        <p:txBody>
          <a:bodyPr spcFirstLastPara="1" wrap="square" lIns="91425" tIns="91425" rIns="91425" bIns="91425" anchor="t" anchorCtr="0">
            <a:spAutoFit/>
          </a:bodyPr>
          <a:lstStyle/>
          <a:p>
            <a:pPr marL="0" lvl="0" indent="0" algn="l" rtl="0">
              <a:spcBef>
                <a:spcPts val="800"/>
              </a:spcBef>
              <a:spcAft>
                <a:spcPts val="0"/>
              </a:spcAft>
              <a:buNone/>
            </a:pPr>
            <a:r>
              <a:rPr lang="en-GB"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Overcoming Your Complex</a:t>
            </a:r>
            <a:endParaRPr sz="19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p:txBody>
      </p:sp>
      <p:pic>
        <p:nvPicPr>
          <p:cNvPr id="357" name="Google Shape;357;g142ae08ec9b_0_336"/>
          <p:cNvPicPr preferRelativeResize="0"/>
          <p:nvPr/>
        </p:nvPicPr>
        <p:blipFill rotWithShape="1">
          <a:blip r:embed="rId3">
            <a:alphaModFix/>
          </a:blip>
          <a:srcRect l="21875" r="21875"/>
          <a:stretch/>
        </p:blipFill>
        <p:spPr>
          <a:xfrm>
            <a:off x="698900" y="1178925"/>
            <a:ext cx="3262200" cy="2971200"/>
          </a:xfrm>
          <a:prstGeom prst="roundRect">
            <a:avLst>
              <a:gd name="adj" fmla="val 16667"/>
            </a:avLst>
          </a:prstGeom>
          <a:noFill/>
          <a:ln>
            <a:noFill/>
          </a:ln>
        </p:spPr>
      </p:pic>
    </p:spTree>
    <p:extLst>
      <p:ext uri="{BB962C8B-B14F-4D97-AF65-F5344CB8AC3E}">
        <p14:creationId xmlns:p14="http://schemas.microsoft.com/office/powerpoint/2010/main" val="2038026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311700" y="445025"/>
            <a:ext cx="8520600" cy="572700"/>
          </a:xfrm>
          <a:prstGeom prst="rect">
            <a:avLst/>
          </a:prstGeom>
          <a:noFill/>
          <a:ln>
            <a:noFill/>
          </a:ln>
        </p:spPr>
        <p:txBody>
          <a:bodyPr spcFirstLastPara="1" vert="horz" wrap="square" lIns="91425" tIns="91425" rIns="91425" bIns="91425" rtlCol="0" anchor="t" anchorCtr="0">
            <a:normAutofit fontScale="90000"/>
          </a:bodyPr>
          <a:lstStyle/>
          <a:p>
            <a:pPr algn="l">
              <a:buSzPct val="111111"/>
            </a:pPr>
            <a:endParaRPr/>
          </a:p>
        </p:txBody>
      </p:sp>
      <p:sp>
        <p:nvSpPr>
          <p:cNvPr id="64" name="Google Shape;64;p2"/>
          <p:cNvSpPr txBox="1">
            <a:spLocks noGrp="1"/>
          </p:cNvSpPr>
          <p:nvPr>
            <p:ph type="body" idx="1"/>
          </p:nvPr>
        </p:nvSpPr>
        <p:spPr>
          <a:xfrm>
            <a:off x="311700" y="1152475"/>
            <a:ext cx="8520600" cy="3416400"/>
          </a:xfrm>
          <a:prstGeom prst="rect">
            <a:avLst/>
          </a:prstGeom>
          <a:noFill/>
          <a:ln>
            <a:noFill/>
          </a:ln>
        </p:spPr>
        <p:txBody>
          <a:bodyPr spcFirstLastPara="1" vert="horz" wrap="square" lIns="91425" tIns="91425" rIns="91425" bIns="91425" rtlCol="0" anchor="t" anchorCtr="0">
            <a:normAutofit/>
          </a:bodyPr>
          <a:lstStyle/>
          <a:p>
            <a:pPr marL="0" indent="0">
              <a:spcAft>
                <a:spcPts val="1200"/>
              </a:spcAft>
              <a:buNone/>
            </a:pPr>
            <a:endParaRPr/>
          </a:p>
        </p:txBody>
      </p:sp>
      <p:pic>
        <p:nvPicPr>
          <p:cNvPr id="65" name="Google Shape;65;p2"/>
          <p:cNvPicPr preferRelativeResize="0"/>
          <p:nvPr/>
        </p:nvPicPr>
        <p:blipFill rotWithShape="1">
          <a:blip r:embed="rId3">
            <a:alphaModFix/>
          </a:blip>
          <a:srcRect/>
          <a:stretch/>
        </p:blipFill>
        <p:spPr>
          <a:xfrm>
            <a:off x="2" y="4"/>
            <a:ext cx="9144003" cy="5143501"/>
          </a:xfrm>
          <a:prstGeom prst="rect">
            <a:avLst/>
          </a:prstGeom>
          <a:noFill/>
          <a:ln>
            <a:noFill/>
          </a:ln>
        </p:spPr>
      </p:pic>
      <p:sp>
        <p:nvSpPr>
          <p:cNvPr id="67" name="Google Shape;67;p2"/>
          <p:cNvSpPr txBox="1"/>
          <p:nvPr/>
        </p:nvSpPr>
        <p:spPr>
          <a:xfrm>
            <a:off x="-5" y="2389564"/>
            <a:ext cx="5040770" cy="1175676"/>
          </a:xfrm>
          <a:prstGeom prst="rect">
            <a:avLst/>
          </a:prstGeom>
          <a:noFill/>
          <a:ln>
            <a:noFill/>
          </a:ln>
        </p:spPr>
        <p:txBody>
          <a:bodyPr spcFirstLastPara="1" wrap="square" lIns="91425" tIns="91425" rIns="91425" bIns="91425" anchor="t" anchorCtr="0">
            <a:spAutoFit/>
          </a:bodyPr>
          <a:lstStyle/>
          <a:p>
            <a:pPr marL="114300" algn="ctr">
              <a:lnSpc>
                <a:spcPct val="115000"/>
              </a:lnSpc>
              <a:buSzPts val="1800"/>
            </a:pPr>
            <a:r>
              <a:rPr lang="en-GB" sz="2800" b="1" dirty="0">
                <a:solidFill>
                  <a:schemeClr val="lt1"/>
                </a:solidFill>
                <a:latin typeface="Roboto" panose="02000000000000000000" pitchFamily="2" charset="0"/>
                <a:ea typeface="Roboto" panose="02000000000000000000" pitchFamily="2" charset="0"/>
                <a:cs typeface="Roboto" panose="02000000000000000000" pitchFamily="2" charset="0"/>
              </a:rPr>
              <a:t>SKILLS INTROSPECTION</a:t>
            </a:r>
            <a:endParaRPr lang="en-GB" sz="2800" b="1" i="0" u="none" strike="noStrike" cap="none" dirty="0">
              <a:solidFill>
                <a:srgbClr val="FFFFFF"/>
              </a:solidFill>
              <a:latin typeface="Roboto" panose="02000000000000000000" pitchFamily="2" charset="0"/>
              <a:ea typeface="Roboto" panose="02000000000000000000" pitchFamily="2" charset="0"/>
              <a:cs typeface="Roboto" panose="02000000000000000000" pitchFamily="2" charset="0"/>
            </a:endParaRPr>
          </a:p>
          <a:p>
            <a:pPr marL="114300" lvl="0" indent="0" algn="ctr" rtl="0">
              <a:lnSpc>
                <a:spcPct val="115000"/>
              </a:lnSpc>
              <a:spcBef>
                <a:spcPts val="0"/>
              </a:spcBef>
              <a:spcAft>
                <a:spcPts val="0"/>
              </a:spcAft>
              <a:buClr>
                <a:srgbClr val="000000"/>
              </a:buClr>
              <a:buSzPts val="1800"/>
              <a:buFont typeface="Arial"/>
              <a:buNone/>
            </a:pPr>
            <a:endParaRPr lang="en-GB" sz="28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5" name="Google Shape;365;g142ae08ec9b_0_347"/>
          <p:cNvSpPr/>
          <p:nvPr/>
        </p:nvSpPr>
        <p:spPr>
          <a:xfrm>
            <a:off x="2147550" y="514550"/>
            <a:ext cx="4848900" cy="4122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2000"/>
              <a:buFont typeface="Arial"/>
              <a:buNone/>
            </a:pPr>
            <a:r>
              <a:rPr lang="en-GB" sz="2000" dirty="0">
                <a:solidFill>
                  <a:schemeClr val="lt1"/>
                </a:solidFill>
                <a:latin typeface="Roboto" panose="02000000000000000000" pitchFamily="2" charset="0"/>
                <a:ea typeface="Roboto" panose="02000000000000000000" pitchFamily="2" charset="0"/>
                <a:cs typeface="Roboto" panose="02000000000000000000" pitchFamily="2" charset="0"/>
              </a:rPr>
              <a:t>SKILLS INTROSPECTION</a:t>
            </a:r>
            <a:endParaRPr sz="2000" i="0" u="none" strike="noStrike" cap="none"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
        <p:nvSpPr>
          <p:cNvPr id="366" name="Google Shape;366;g142ae08ec9b_0_347"/>
          <p:cNvSpPr txBox="1"/>
          <p:nvPr/>
        </p:nvSpPr>
        <p:spPr>
          <a:xfrm>
            <a:off x="4572000" y="2438400"/>
            <a:ext cx="4167600" cy="595004"/>
          </a:xfrm>
          <a:prstGeom prst="rect">
            <a:avLst/>
          </a:prstGeom>
          <a:noFill/>
          <a:ln>
            <a:noFill/>
          </a:ln>
        </p:spPr>
        <p:txBody>
          <a:bodyPr spcFirstLastPara="1" wrap="square" lIns="91425" tIns="91425" rIns="91425" bIns="91425" anchor="t" anchorCtr="0">
            <a:spAutoFit/>
          </a:bodyPr>
          <a:lstStyle/>
          <a:p>
            <a:pPr marL="0" lvl="0" indent="0" algn="l" rtl="0">
              <a:spcBef>
                <a:spcPts val="800"/>
              </a:spcBef>
              <a:spcAft>
                <a:spcPts val="0"/>
              </a:spcAft>
              <a:buNone/>
            </a:pPr>
            <a:endParaRPr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p:txBody>
      </p:sp>
      <p:sp>
        <p:nvSpPr>
          <p:cNvPr id="367" name="Google Shape;367;g142ae08ec9b_0_34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latin typeface="Roboto" panose="02000000000000000000" pitchFamily="2" charset="0"/>
                <a:ea typeface="Roboto" panose="02000000000000000000" pitchFamily="2" charset="0"/>
                <a:cs typeface="Roboto" panose="02000000000000000000" pitchFamily="2" charset="0"/>
              </a:rPr>
              <a:t> </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368" name="Google Shape;368;g142ae08ec9b_0_347"/>
          <p:cNvSpPr txBox="1"/>
          <p:nvPr/>
        </p:nvSpPr>
        <p:spPr>
          <a:xfrm>
            <a:off x="347700" y="1533650"/>
            <a:ext cx="8448600" cy="170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Ways to Overcome Your Complex in a Team</a:t>
            </a:r>
            <a:endParaRPr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80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Your Leader Is the Weak Link</a:t>
            </a:r>
            <a:endParaRPr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Personal Conflicts Are Taking Over</a:t>
            </a:r>
            <a:endParaRPr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Only a Few Carry the Team's Load</a:t>
            </a:r>
            <a:endParaRPr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Self-Interest Is the Name of the Game</a:t>
            </a:r>
            <a:endParaRPr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p:txBody>
      </p:sp>
    </p:spTree>
    <p:extLst>
      <p:ext uri="{BB962C8B-B14F-4D97-AF65-F5344CB8AC3E}">
        <p14:creationId xmlns:p14="http://schemas.microsoft.com/office/powerpoint/2010/main" val="1154666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6" name="Google Shape;376;g142ae08ec9b_0_357"/>
          <p:cNvSpPr/>
          <p:nvPr/>
        </p:nvSpPr>
        <p:spPr>
          <a:xfrm>
            <a:off x="2147550" y="514550"/>
            <a:ext cx="4848900" cy="4122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2000"/>
              <a:buFont typeface="Arial"/>
              <a:buNone/>
            </a:pPr>
            <a:r>
              <a:rPr lang="en-GB" sz="2000" dirty="0">
                <a:solidFill>
                  <a:schemeClr val="lt1"/>
                </a:solidFill>
                <a:latin typeface="Roboto" panose="02000000000000000000" pitchFamily="2" charset="0"/>
                <a:ea typeface="Roboto" panose="02000000000000000000" pitchFamily="2" charset="0"/>
                <a:cs typeface="Roboto" panose="02000000000000000000" pitchFamily="2" charset="0"/>
              </a:rPr>
              <a:t>SKILLS INTROSPECTION</a:t>
            </a:r>
            <a:endParaRPr sz="2000" i="0" u="none" strike="noStrike" cap="none"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
        <p:nvSpPr>
          <p:cNvPr id="378" name="Google Shape;378;g142ae08ec9b_0_357"/>
          <p:cNvSpPr txBox="1"/>
          <p:nvPr/>
        </p:nvSpPr>
        <p:spPr>
          <a:xfrm>
            <a:off x="4381450" y="2438400"/>
            <a:ext cx="4137600" cy="595004"/>
          </a:xfrm>
          <a:prstGeom prst="rect">
            <a:avLst/>
          </a:prstGeom>
          <a:noFill/>
          <a:ln>
            <a:noFill/>
          </a:ln>
        </p:spPr>
        <p:txBody>
          <a:bodyPr spcFirstLastPara="1" wrap="square" lIns="91425" tIns="91425" rIns="91425" bIns="91425" anchor="t" anchorCtr="0">
            <a:spAutoFit/>
          </a:bodyPr>
          <a:lstStyle/>
          <a:p>
            <a:pPr marL="0" lvl="0" indent="0" algn="l" rtl="0">
              <a:spcBef>
                <a:spcPts val="800"/>
              </a:spcBef>
              <a:spcAft>
                <a:spcPts val="0"/>
              </a:spcAft>
              <a:buNone/>
            </a:pPr>
            <a:r>
              <a:rPr lang="en-GB"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Confidence Building</a:t>
            </a:r>
            <a:endParaRPr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p:txBody>
      </p:sp>
      <p:pic>
        <p:nvPicPr>
          <p:cNvPr id="379" name="Google Shape;379;g142ae08ec9b_0_357"/>
          <p:cNvPicPr preferRelativeResize="0"/>
          <p:nvPr/>
        </p:nvPicPr>
        <p:blipFill rotWithShape="1">
          <a:blip r:embed="rId3">
            <a:alphaModFix/>
          </a:blip>
          <a:srcRect l="16647" r="16654"/>
          <a:stretch/>
        </p:blipFill>
        <p:spPr>
          <a:xfrm>
            <a:off x="536525" y="1137425"/>
            <a:ext cx="3441000" cy="3236100"/>
          </a:xfrm>
          <a:prstGeom prst="roundRect">
            <a:avLst>
              <a:gd name="adj" fmla="val 16667"/>
            </a:avLst>
          </a:prstGeom>
          <a:noFill/>
          <a:ln>
            <a:noFill/>
          </a:ln>
        </p:spPr>
      </p:pic>
    </p:spTree>
    <p:extLst>
      <p:ext uri="{BB962C8B-B14F-4D97-AF65-F5344CB8AC3E}">
        <p14:creationId xmlns:p14="http://schemas.microsoft.com/office/powerpoint/2010/main" val="2728168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7" name="Google Shape;387;g142ae08ec9b_0_368"/>
          <p:cNvSpPr/>
          <p:nvPr/>
        </p:nvSpPr>
        <p:spPr>
          <a:xfrm>
            <a:off x="2147550" y="514550"/>
            <a:ext cx="4848900" cy="4122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2000"/>
              <a:buFont typeface="Arial"/>
              <a:buNone/>
            </a:pPr>
            <a:r>
              <a:rPr lang="en-GB" sz="2000" dirty="0">
                <a:solidFill>
                  <a:schemeClr val="lt1"/>
                </a:solidFill>
                <a:latin typeface="Roboto" panose="02000000000000000000" pitchFamily="2" charset="0"/>
                <a:ea typeface="Roboto" panose="02000000000000000000" pitchFamily="2" charset="0"/>
                <a:cs typeface="Roboto" panose="02000000000000000000" pitchFamily="2" charset="0"/>
              </a:rPr>
              <a:t>SKILLS INTROSPECTION</a:t>
            </a:r>
            <a:endParaRPr sz="2000" i="0" u="none" strike="noStrike" cap="none"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
        <p:nvSpPr>
          <p:cNvPr id="388" name="Google Shape;388;g142ae08ec9b_0_36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latin typeface="Roboto" panose="02000000000000000000" pitchFamily="2" charset="0"/>
                <a:ea typeface="Roboto" panose="02000000000000000000" pitchFamily="2" charset="0"/>
                <a:cs typeface="Roboto" panose="02000000000000000000" pitchFamily="2" charset="0"/>
              </a:rPr>
              <a:t> </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389" name="Google Shape;389;g142ae08ec9b_0_368"/>
          <p:cNvSpPr txBox="1"/>
          <p:nvPr/>
        </p:nvSpPr>
        <p:spPr>
          <a:xfrm>
            <a:off x="4381450" y="2438400"/>
            <a:ext cx="4137600" cy="697597"/>
          </a:xfrm>
          <a:prstGeom prst="rect">
            <a:avLst/>
          </a:prstGeom>
          <a:noFill/>
          <a:ln>
            <a:noFill/>
          </a:ln>
        </p:spPr>
        <p:txBody>
          <a:bodyPr spcFirstLastPara="1" wrap="square" lIns="91425" tIns="91425" rIns="91425" bIns="91425" anchor="t" anchorCtr="0">
            <a:spAutoFit/>
          </a:bodyPr>
          <a:lstStyle/>
          <a:p>
            <a:pPr marL="0" lvl="0" indent="0" algn="l" rtl="0">
              <a:spcBef>
                <a:spcPts val="800"/>
              </a:spcBef>
              <a:spcAft>
                <a:spcPts val="800"/>
              </a:spcAft>
              <a:buClr>
                <a:schemeClr val="dk1"/>
              </a:buClr>
              <a:buSzPts val="2000"/>
              <a:buFont typeface="Arial"/>
              <a:buNone/>
            </a:pPr>
            <a:r>
              <a:rPr lang="en-GB"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What is Confidence ?</a:t>
            </a:r>
            <a:endParaRPr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p:txBody>
      </p:sp>
      <p:pic>
        <p:nvPicPr>
          <p:cNvPr id="390" name="Google Shape;390;g142ae08ec9b_0_368"/>
          <p:cNvPicPr preferRelativeResize="0"/>
          <p:nvPr/>
        </p:nvPicPr>
        <p:blipFill rotWithShape="1">
          <a:blip r:embed="rId3">
            <a:alphaModFix/>
          </a:blip>
          <a:srcRect/>
          <a:stretch/>
        </p:blipFill>
        <p:spPr>
          <a:xfrm>
            <a:off x="944400" y="1230750"/>
            <a:ext cx="2858400" cy="2858400"/>
          </a:xfrm>
          <a:prstGeom prst="roundRect">
            <a:avLst>
              <a:gd name="adj" fmla="val 16667"/>
            </a:avLst>
          </a:prstGeom>
          <a:noFill/>
          <a:ln>
            <a:noFill/>
          </a:ln>
        </p:spPr>
      </p:pic>
    </p:spTree>
    <p:extLst>
      <p:ext uri="{BB962C8B-B14F-4D97-AF65-F5344CB8AC3E}">
        <p14:creationId xmlns:p14="http://schemas.microsoft.com/office/powerpoint/2010/main" val="3868078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8" name="Google Shape;398;g142ae08ec9b_0_379"/>
          <p:cNvSpPr/>
          <p:nvPr/>
        </p:nvSpPr>
        <p:spPr>
          <a:xfrm>
            <a:off x="2147550" y="514550"/>
            <a:ext cx="4848900" cy="4122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2000"/>
              <a:buFont typeface="Arial"/>
              <a:buNone/>
            </a:pPr>
            <a:r>
              <a:rPr lang="en-GB" sz="2000" dirty="0">
                <a:solidFill>
                  <a:schemeClr val="lt1"/>
                </a:solidFill>
                <a:latin typeface="Roboto" panose="02000000000000000000" pitchFamily="2" charset="0"/>
                <a:ea typeface="Roboto" panose="02000000000000000000" pitchFamily="2" charset="0"/>
                <a:cs typeface="Roboto" panose="02000000000000000000" pitchFamily="2" charset="0"/>
              </a:rPr>
              <a:t>SKILLS INTROSPECTION</a:t>
            </a:r>
            <a:endParaRPr sz="2000" i="0" u="none" strike="noStrike" cap="none"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
        <p:nvSpPr>
          <p:cNvPr id="399" name="Google Shape;399;g142ae08ec9b_0_379"/>
          <p:cNvSpPr txBox="1"/>
          <p:nvPr/>
        </p:nvSpPr>
        <p:spPr>
          <a:xfrm>
            <a:off x="4572000" y="2438400"/>
            <a:ext cx="4167600" cy="595004"/>
          </a:xfrm>
          <a:prstGeom prst="rect">
            <a:avLst/>
          </a:prstGeom>
          <a:noFill/>
          <a:ln>
            <a:noFill/>
          </a:ln>
        </p:spPr>
        <p:txBody>
          <a:bodyPr spcFirstLastPara="1" wrap="square" lIns="91425" tIns="91425" rIns="91425" bIns="91425" anchor="t" anchorCtr="0">
            <a:spAutoFit/>
          </a:bodyPr>
          <a:lstStyle/>
          <a:p>
            <a:pPr marL="0" lvl="0" indent="0" algn="l" rtl="0">
              <a:spcBef>
                <a:spcPts val="800"/>
              </a:spcBef>
              <a:spcAft>
                <a:spcPts val="0"/>
              </a:spcAft>
              <a:buNone/>
            </a:pPr>
            <a:endParaRPr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p:txBody>
      </p:sp>
      <p:sp>
        <p:nvSpPr>
          <p:cNvPr id="400" name="Google Shape;400;g142ae08ec9b_0_379"/>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latin typeface="Roboto" panose="02000000000000000000" pitchFamily="2" charset="0"/>
                <a:ea typeface="Roboto" panose="02000000000000000000" pitchFamily="2" charset="0"/>
                <a:cs typeface="Roboto" panose="02000000000000000000" pitchFamily="2" charset="0"/>
              </a:rPr>
              <a:t> </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401" name="Google Shape;401;g142ae08ec9b_0_379"/>
          <p:cNvSpPr txBox="1"/>
          <p:nvPr/>
        </p:nvSpPr>
        <p:spPr>
          <a:xfrm>
            <a:off x="347700" y="1533650"/>
            <a:ext cx="8448600" cy="114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2000"/>
              <a:buFont typeface="Arial"/>
              <a:buNone/>
            </a:pPr>
            <a:r>
              <a:rPr lang="en-GB"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Ways to Improve Confidence</a:t>
            </a:r>
            <a:endParaRPr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80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Planning and Preparation</a:t>
            </a:r>
            <a:endParaRPr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Learning, Knowledge and Training</a:t>
            </a:r>
            <a:endParaRPr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p:txBody>
      </p:sp>
    </p:spTree>
    <p:extLst>
      <p:ext uri="{BB962C8B-B14F-4D97-AF65-F5344CB8AC3E}">
        <p14:creationId xmlns:p14="http://schemas.microsoft.com/office/powerpoint/2010/main" val="3631155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00"/>
        <p:cNvGrpSpPr/>
        <p:nvPr/>
      </p:nvGrpSpPr>
      <p:grpSpPr>
        <a:xfrm>
          <a:off x="0" y="0"/>
          <a:ext cx="0" cy="0"/>
          <a:chOff x="0" y="0"/>
          <a:chExt cx="0" cy="0"/>
        </a:xfrm>
      </p:grpSpPr>
      <p:sp>
        <p:nvSpPr>
          <p:cNvPr id="5201" name="Google Shape;5201;p561"/>
          <p:cNvSpPr/>
          <p:nvPr/>
        </p:nvSpPr>
        <p:spPr>
          <a:xfrm>
            <a:off x="555120" y="915840"/>
            <a:ext cx="7544880" cy="830956"/>
          </a:xfrm>
          <a:prstGeom prst="rect">
            <a:avLst/>
          </a:prstGeom>
          <a:noFill/>
          <a:ln>
            <a:noFill/>
          </a:ln>
        </p:spPr>
        <p:txBody>
          <a:bodyPr spcFirstLastPara="1" wrap="square" lIns="91425" tIns="45700" rIns="91425" bIns="45700" anchor="t" anchorCtr="0">
            <a:spAutoFit/>
          </a:bodyPr>
          <a:lstStyle/>
          <a:p>
            <a:pPr>
              <a:buClr>
                <a:srgbClr val="000000"/>
              </a:buClr>
              <a:buSzPts val="1200"/>
            </a:pPr>
            <a:endParaRPr sz="1200" dirty="0">
              <a:latin typeface="Roboto" panose="02000000000000000000" pitchFamily="2" charset="0"/>
              <a:ea typeface="Roboto" panose="02000000000000000000" pitchFamily="2" charset="0"/>
              <a:cs typeface="Roboto" panose="02000000000000000000" pitchFamily="2" charset="0"/>
            </a:endParaRPr>
          </a:p>
          <a:p>
            <a:pPr>
              <a:buClr>
                <a:srgbClr val="000000"/>
              </a:buClr>
              <a:buSzPts val="1200"/>
            </a:pPr>
            <a:endParaRPr sz="1200" dirty="0">
              <a:latin typeface="Roboto" panose="02000000000000000000" pitchFamily="2" charset="0"/>
              <a:ea typeface="Roboto" panose="02000000000000000000" pitchFamily="2" charset="0"/>
              <a:cs typeface="Roboto" panose="02000000000000000000" pitchFamily="2" charset="0"/>
            </a:endParaRPr>
          </a:p>
          <a:p>
            <a:pPr>
              <a:buClr>
                <a:srgbClr val="000000"/>
              </a:buClr>
              <a:buSzPts val="1200"/>
            </a:pPr>
            <a:endParaRPr sz="1200" dirty="0">
              <a:latin typeface="Roboto" panose="02000000000000000000" pitchFamily="2" charset="0"/>
              <a:ea typeface="Roboto" panose="02000000000000000000" pitchFamily="2" charset="0"/>
              <a:cs typeface="Roboto" panose="02000000000000000000" pitchFamily="2" charset="0"/>
            </a:endParaRPr>
          </a:p>
          <a:p>
            <a:pPr>
              <a:buClr>
                <a:srgbClr val="000000"/>
              </a:buClr>
              <a:buSzPts val="1200"/>
            </a:pPr>
            <a:endParaRPr sz="1200" dirty="0">
              <a:latin typeface="Roboto" panose="02000000000000000000" pitchFamily="2" charset="0"/>
              <a:ea typeface="Roboto" panose="02000000000000000000" pitchFamily="2" charset="0"/>
              <a:cs typeface="Roboto" panose="02000000000000000000" pitchFamily="2" charset="0"/>
            </a:endParaRPr>
          </a:p>
        </p:txBody>
      </p:sp>
      <p:pic>
        <p:nvPicPr>
          <p:cNvPr id="76805" name="Google Shape;1420;p18">
            <a:extLst>
              <a:ext uri="{FF2B5EF4-FFF2-40B4-BE49-F238E27FC236}">
                <a16:creationId xmlns:a16="http://schemas.microsoft.com/office/drawing/2014/main" id="{EF29B0C4-6766-C518-F208-025B01250D64}"/>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9160" y="913210"/>
            <a:ext cx="2855119" cy="2888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6" name="Google Shape;1421;p18">
            <a:extLst>
              <a:ext uri="{FF2B5EF4-FFF2-40B4-BE49-F238E27FC236}">
                <a16:creationId xmlns:a16="http://schemas.microsoft.com/office/drawing/2014/main" id="{04A2AACF-A287-93F4-A91D-C8DE8603E40D}"/>
              </a:ext>
            </a:extLst>
          </p:cNvPr>
          <p:cNvSpPr>
            <a:spLocks noChangeArrowheads="1"/>
          </p:cNvSpPr>
          <p:nvPr/>
        </p:nvSpPr>
        <p:spPr bwMode="auto">
          <a:xfrm>
            <a:off x="1634729" y="4055269"/>
            <a:ext cx="5183981" cy="284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25" tIns="82925" rIns="81625" bIns="82925" anchor="ctr"/>
          <a:lstStyle>
            <a:lvl1pPr>
              <a:lnSpc>
                <a:spcPct val="90000"/>
              </a:lnSpc>
              <a:spcBef>
                <a:spcPts val="1000"/>
              </a:spcBef>
              <a:buFont typeface="Arial" panose="020B0604020202020204" pitchFamily="34" charset="0"/>
              <a:buChar char="•"/>
              <a:defRPr sz="2800">
                <a:solidFill>
                  <a:schemeClr val="tx1"/>
                </a:solidFill>
                <a:latin typeface="Roboto" panose="02000000000000000000" pitchFamily="2" charset="0"/>
              </a:defRPr>
            </a:lvl1pPr>
            <a:lvl2pPr marL="742950" indent="-285750">
              <a:lnSpc>
                <a:spcPct val="90000"/>
              </a:lnSpc>
              <a:spcBef>
                <a:spcPts val="500"/>
              </a:spcBef>
              <a:buFont typeface="Arial" panose="020B0604020202020204" pitchFamily="34" charset="0"/>
              <a:buChar char="•"/>
              <a:defRPr sz="2400">
                <a:solidFill>
                  <a:schemeClr val="tx1"/>
                </a:solidFill>
                <a:latin typeface="Roboto" panose="02000000000000000000" pitchFamily="2" charset="0"/>
              </a:defRPr>
            </a:lvl2pPr>
            <a:lvl3pPr marL="1143000" indent="-228600">
              <a:lnSpc>
                <a:spcPct val="90000"/>
              </a:lnSpc>
              <a:spcBef>
                <a:spcPts val="500"/>
              </a:spcBef>
              <a:buFont typeface="Arial" panose="020B0604020202020204" pitchFamily="34" charset="0"/>
              <a:buChar char="•"/>
              <a:defRPr sz="2000">
                <a:solidFill>
                  <a:schemeClr val="tx1"/>
                </a:solidFill>
                <a:latin typeface="Roboto" panose="02000000000000000000" pitchFamily="2" charset="0"/>
              </a:defRPr>
            </a:lvl3pPr>
            <a:lvl4pPr marL="16002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4pPr>
            <a:lvl5pPr marL="2057400" indent="-228600">
              <a:lnSpc>
                <a:spcPct val="90000"/>
              </a:lnSpc>
              <a:spcBef>
                <a:spcPts val="500"/>
              </a:spcBef>
              <a:buFont typeface="Arial" panose="020B0604020202020204" pitchFamily="34" charset="0"/>
              <a:buChar char="•"/>
              <a:defRPr>
                <a:solidFill>
                  <a:schemeClr val="tx1"/>
                </a:solidFill>
                <a:latin typeface="Roboto" panose="02000000000000000000" pitchFamily="2"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Roboto" panose="02000000000000000000" pitchFamily="2" charset="0"/>
              </a:defRPr>
            </a:lvl9pPr>
          </a:lstStyle>
          <a:p>
            <a:pPr algn="ctr" eaLnBrk="1" hangingPunct="1">
              <a:lnSpc>
                <a:spcPct val="100000"/>
              </a:lnSpc>
              <a:spcBef>
                <a:spcPct val="0"/>
              </a:spcBef>
              <a:buClr>
                <a:srgbClr val="000000"/>
              </a:buClr>
              <a:buSzPts val="1200"/>
              <a:buFontTx/>
              <a:buNone/>
            </a:pPr>
            <a:r>
              <a:rPr lang="en-US" altLang="en-US" sz="1200" dirty="0">
                <a:solidFill>
                  <a:srgbClr val="666666"/>
                </a:solidFill>
                <a:ea typeface="Roboto" panose="02000000000000000000" pitchFamily="2" charset="0"/>
                <a:cs typeface="Roboto" panose="02000000000000000000" pitchFamily="2" charset="0"/>
                <a:sym typeface="Roboto" panose="02000000000000000000" pitchFamily="2" charset="0"/>
                <a:hlinkClick r:id="rId4"/>
              </a:rPr>
              <a:t>https://learn.codemithra.com</a:t>
            </a:r>
            <a:endParaRPr lang="en-US" altLang="en-US" sz="1200" dirty="0">
              <a:solidFill>
                <a:srgbClr val="666666"/>
              </a:solidFill>
              <a:ea typeface="Roboto" panose="02000000000000000000" pitchFamily="2" charset="0"/>
              <a:cs typeface="Roboto" panose="02000000000000000000" pitchFamily="2" charset="0"/>
              <a:sym typeface="Roboto" panose="02000000000000000000" pitchFamily="2" charset="0"/>
            </a:endParaRPr>
          </a:p>
          <a:p>
            <a:pPr algn="ctr" eaLnBrk="1" hangingPunct="1">
              <a:lnSpc>
                <a:spcPct val="100000"/>
              </a:lnSpc>
              <a:spcBef>
                <a:spcPct val="0"/>
              </a:spcBef>
              <a:buClr>
                <a:srgbClr val="000000"/>
              </a:buClr>
              <a:buSzPts val="1200"/>
              <a:buFontTx/>
              <a:buNone/>
            </a:pPr>
            <a:endParaRPr lang="en-US" altLang="en-US" sz="1200" dirty="0">
              <a:solidFill>
                <a:srgbClr val="000000"/>
              </a:solidFill>
              <a:ea typeface="Roboto" panose="02000000000000000000" pitchFamily="2" charset="0"/>
              <a:cs typeface="Roboto" panose="02000000000000000000" pitchFamily="2" charset="0"/>
              <a:sym typeface="Arial" panose="020B0604020202020204" pitchFamily="34" charset="0"/>
            </a:endParaRPr>
          </a:p>
        </p:txBody>
      </p:sp>
    </p:spTree>
    <p:extLst>
      <p:ext uri="{BB962C8B-B14F-4D97-AF65-F5344CB8AC3E}">
        <p14:creationId xmlns:p14="http://schemas.microsoft.com/office/powerpoint/2010/main" val="4121189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9"/>
          <p:cNvSpPr txBox="1">
            <a:spLocks noGrp="1"/>
          </p:cNvSpPr>
          <p:nvPr>
            <p:ph type="ctrTitle"/>
          </p:nvPr>
        </p:nvSpPr>
        <p:spPr>
          <a:xfrm>
            <a:off x="311708" y="744575"/>
            <a:ext cx="8520600" cy="2052600"/>
          </a:xfrm>
          <a:prstGeom prst="rect">
            <a:avLst/>
          </a:prstGeom>
          <a:noFill/>
          <a:ln>
            <a:noFill/>
          </a:ln>
        </p:spPr>
        <p:txBody>
          <a:bodyPr spcFirstLastPara="1" vert="horz" wrap="square" lIns="91425" tIns="91425" rIns="91425" bIns="91425" rtlCol="0" anchor="b" anchorCtr="0">
            <a:normAutofit/>
          </a:bodyPr>
          <a:lstStyle/>
          <a:p>
            <a:pPr>
              <a:lnSpc>
                <a:spcPct val="100000"/>
              </a:lnSpc>
              <a:buSzPts val="5200"/>
            </a:pPr>
            <a:endParaRPr/>
          </a:p>
        </p:txBody>
      </p:sp>
      <p:sp>
        <p:nvSpPr>
          <p:cNvPr id="128" name="Google Shape;128;p9"/>
          <p:cNvSpPr txBox="1">
            <a:spLocks noGrp="1"/>
          </p:cNvSpPr>
          <p:nvPr>
            <p:ph type="subTitle" idx="1"/>
          </p:nvPr>
        </p:nvSpPr>
        <p:spPr>
          <a:xfrm>
            <a:off x="311700" y="2834125"/>
            <a:ext cx="8520600" cy="792600"/>
          </a:xfrm>
          <a:prstGeom prst="rect">
            <a:avLst/>
          </a:prstGeom>
          <a:noFill/>
          <a:ln>
            <a:noFill/>
          </a:ln>
        </p:spPr>
        <p:txBody>
          <a:bodyPr spcFirstLastPara="1" vert="horz" wrap="square" lIns="91425" tIns="91425" rIns="91425" bIns="91425" rtlCol="0" anchor="t" anchorCtr="0">
            <a:normAutofit/>
          </a:bodyPr>
          <a:lstStyle/>
          <a:p>
            <a:pPr>
              <a:lnSpc>
                <a:spcPct val="100000"/>
              </a:lnSpc>
              <a:spcBef>
                <a:spcPts val="0"/>
              </a:spcBef>
              <a:buSzPts val="2800"/>
            </a:pPr>
            <a:endParaRPr/>
          </a:p>
        </p:txBody>
      </p:sp>
      <p:pic>
        <p:nvPicPr>
          <p:cNvPr id="129" name="Google Shape;129;p9"/>
          <p:cNvPicPr preferRelativeResize="0"/>
          <p:nvPr/>
        </p:nvPicPr>
        <p:blipFill rotWithShape="1">
          <a:blip r:embed="rId3">
            <a:alphaModFix/>
          </a:blip>
          <a:srcRect/>
          <a:stretch/>
        </p:blipFill>
        <p:spPr>
          <a:xfrm>
            <a:off x="1" y="1"/>
            <a:ext cx="9144003" cy="5143501"/>
          </a:xfrm>
          <a:prstGeom prst="rect">
            <a:avLst/>
          </a:prstGeom>
          <a:noFill/>
          <a:ln>
            <a:noFill/>
          </a:ln>
        </p:spPr>
      </p:pic>
      <p:sp>
        <p:nvSpPr>
          <p:cNvPr id="130" name="Google Shape;130;p9"/>
          <p:cNvSpPr txBox="1"/>
          <p:nvPr/>
        </p:nvSpPr>
        <p:spPr>
          <a:xfrm>
            <a:off x="3141000" y="2194650"/>
            <a:ext cx="2862000" cy="754022"/>
          </a:xfrm>
          <a:prstGeom prst="rect">
            <a:avLst/>
          </a:prstGeom>
          <a:noFill/>
          <a:ln>
            <a:noFill/>
          </a:ln>
        </p:spPr>
        <p:txBody>
          <a:bodyPr spcFirstLastPara="1" wrap="square" lIns="91425" tIns="91425" rIns="91425" bIns="91425" anchor="t" anchorCtr="0">
            <a:spAutoFit/>
          </a:bodyPr>
          <a:lstStyle/>
          <a:p>
            <a:pPr>
              <a:buClr>
                <a:srgbClr val="000000"/>
              </a:buClr>
              <a:buSzPts val="3700"/>
            </a:pPr>
            <a:r>
              <a:rPr lang="en-IN" sz="3700" dirty="0">
                <a:solidFill>
                  <a:schemeClr val="lt1"/>
                </a:solidFill>
                <a:latin typeface="Roboto" panose="02000000000000000000" pitchFamily="2" charset="0"/>
                <a:ea typeface="Roboto" panose="02000000000000000000" pitchFamily="2" charset="0"/>
                <a:cs typeface="Roboto" panose="02000000000000000000" pitchFamily="2" charset="0"/>
                <a:sym typeface="Roboto Medium"/>
              </a:rPr>
              <a:t>THANK YOU</a:t>
            </a:r>
            <a:endParaRPr sz="3700" dirty="0">
              <a:solidFill>
                <a:schemeClr val="lt1"/>
              </a:solidFill>
              <a:latin typeface="Roboto" panose="02000000000000000000" pitchFamily="2" charset="0"/>
              <a:ea typeface="Roboto" panose="02000000000000000000" pitchFamily="2" charset="0"/>
              <a:cs typeface="Roboto" panose="02000000000000000000" pitchFamily="2" charset="0"/>
              <a:sym typeface="Roboto Medium"/>
            </a:endParaRPr>
          </a:p>
        </p:txBody>
      </p:sp>
      <p:pic>
        <p:nvPicPr>
          <p:cNvPr id="131" name="Google Shape;131;p9"/>
          <p:cNvPicPr preferRelativeResize="0"/>
          <p:nvPr/>
        </p:nvPicPr>
        <p:blipFill rotWithShape="1">
          <a:blip r:embed="rId4">
            <a:alphaModFix/>
          </a:blip>
          <a:srcRect/>
          <a:stretch/>
        </p:blipFill>
        <p:spPr>
          <a:xfrm>
            <a:off x="1752016" y="4591075"/>
            <a:ext cx="338156" cy="338150"/>
          </a:xfrm>
          <a:prstGeom prst="rect">
            <a:avLst/>
          </a:prstGeom>
          <a:noFill/>
          <a:ln>
            <a:noFill/>
          </a:ln>
        </p:spPr>
      </p:pic>
      <p:pic>
        <p:nvPicPr>
          <p:cNvPr id="132" name="Google Shape;132;p9"/>
          <p:cNvPicPr preferRelativeResize="0"/>
          <p:nvPr/>
        </p:nvPicPr>
        <p:blipFill rotWithShape="1">
          <a:blip r:embed="rId5">
            <a:alphaModFix/>
          </a:blip>
          <a:srcRect/>
          <a:stretch/>
        </p:blipFill>
        <p:spPr>
          <a:xfrm>
            <a:off x="3272650" y="4591075"/>
            <a:ext cx="338156" cy="338150"/>
          </a:xfrm>
          <a:prstGeom prst="rect">
            <a:avLst/>
          </a:prstGeom>
          <a:noFill/>
          <a:ln>
            <a:noFill/>
          </a:ln>
        </p:spPr>
      </p:pic>
      <p:sp>
        <p:nvSpPr>
          <p:cNvPr id="133" name="Google Shape;133;p9"/>
          <p:cNvSpPr txBox="1"/>
          <p:nvPr/>
        </p:nvSpPr>
        <p:spPr>
          <a:xfrm>
            <a:off x="1980750" y="4590801"/>
            <a:ext cx="1187100" cy="338524"/>
          </a:xfrm>
          <a:prstGeom prst="rect">
            <a:avLst/>
          </a:prstGeom>
          <a:noFill/>
          <a:ln>
            <a:noFill/>
          </a:ln>
        </p:spPr>
        <p:txBody>
          <a:bodyPr spcFirstLastPara="1" wrap="square" lIns="91425" tIns="91425" rIns="91425" bIns="91425" anchor="t" anchorCtr="0">
            <a:spAutoFit/>
          </a:bodyPr>
          <a:lstStyle/>
          <a:p>
            <a:pPr>
              <a:buClr>
                <a:srgbClr val="000000"/>
              </a:buClr>
              <a:buSzPts val="1000"/>
            </a:pPr>
            <a:r>
              <a:rPr lang="en-IN" sz="1000" dirty="0">
                <a:solidFill>
                  <a:schemeClr val="lt1"/>
                </a:solidFill>
                <a:latin typeface="Roboto" panose="02000000000000000000" pitchFamily="2" charset="0"/>
                <a:ea typeface="Roboto" panose="02000000000000000000" pitchFamily="2" charset="0"/>
                <a:cs typeface="Roboto" panose="02000000000000000000" pitchFamily="2" charset="0"/>
                <a:sym typeface="Roboto Medium"/>
              </a:rPr>
              <a:t>+91 78150 95095</a:t>
            </a:r>
            <a:endParaRPr sz="1000" dirty="0">
              <a:solidFill>
                <a:schemeClr val="lt1"/>
              </a:solidFill>
              <a:latin typeface="Roboto" panose="02000000000000000000" pitchFamily="2" charset="0"/>
              <a:ea typeface="Roboto" panose="02000000000000000000" pitchFamily="2" charset="0"/>
              <a:cs typeface="Roboto" panose="02000000000000000000" pitchFamily="2" charset="0"/>
              <a:sym typeface="Roboto Medium"/>
            </a:endParaRPr>
          </a:p>
        </p:txBody>
      </p:sp>
      <p:cxnSp>
        <p:nvCxnSpPr>
          <p:cNvPr id="134" name="Google Shape;134;p9"/>
          <p:cNvCxnSpPr/>
          <p:nvPr/>
        </p:nvCxnSpPr>
        <p:spPr>
          <a:xfrm rot="10800000">
            <a:off x="3220250" y="4619675"/>
            <a:ext cx="0" cy="300000"/>
          </a:xfrm>
          <a:prstGeom prst="straightConnector1">
            <a:avLst/>
          </a:prstGeom>
          <a:noFill/>
          <a:ln w="9525" cap="flat" cmpd="sng">
            <a:solidFill>
              <a:schemeClr val="lt1"/>
            </a:solidFill>
            <a:prstDash val="solid"/>
            <a:round/>
            <a:headEnd type="none" w="sm" len="sm"/>
            <a:tailEnd type="none" w="sm" len="sm"/>
          </a:ln>
        </p:spPr>
      </p:cxnSp>
      <p:sp>
        <p:nvSpPr>
          <p:cNvPr id="135" name="Google Shape;135;p9"/>
          <p:cNvSpPr txBox="1"/>
          <p:nvPr/>
        </p:nvSpPr>
        <p:spPr>
          <a:xfrm>
            <a:off x="3519050" y="4590801"/>
            <a:ext cx="1934700" cy="338524"/>
          </a:xfrm>
          <a:prstGeom prst="rect">
            <a:avLst/>
          </a:prstGeom>
          <a:noFill/>
          <a:ln>
            <a:noFill/>
          </a:ln>
        </p:spPr>
        <p:txBody>
          <a:bodyPr spcFirstLastPara="1" wrap="square" lIns="91425" tIns="91425" rIns="91425" bIns="91425" anchor="t" anchorCtr="0">
            <a:spAutoFit/>
          </a:bodyPr>
          <a:lstStyle/>
          <a:p>
            <a:pPr>
              <a:buClr>
                <a:srgbClr val="000000"/>
              </a:buClr>
              <a:buSzPts val="1000"/>
            </a:pPr>
            <a:r>
              <a:rPr lang="en-IN" sz="1000" dirty="0">
                <a:solidFill>
                  <a:schemeClr val="lt1"/>
                </a:solidFill>
                <a:latin typeface="Roboto" panose="02000000000000000000" pitchFamily="2" charset="0"/>
                <a:ea typeface="Roboto" panose="02000000000000000000" pitchFamily="2" charset="0"/>
                <a:cs typeface="Roboto" panose="02000000000000000000" pitchFamily="2" charset="0"/>
                <a:sym typeface="Roboto Medium"/>
              </a:rPr>
              <a:t>codemithra@ethnus.com</a:t>
            </a:r>
            <a:endParaRPr sz="1000" dirty="0">
              <a:solidFill>
                <a:schemeClr val="lt1"/>
              </a:solidFill>
              <a:latin typeface="Roboto" panose="02000000000000000000" pitchFamily="2" charset="0"/>
              <a:ea typeface="Roboto" panose="02000000000000000000" pitchFamily="2" charset="0"/>
              <a:cs typeface="Roboto" panose="02000000000000000000" pitchFamily="2" charset="0"/>
              <a:sym typeface="Roboto Medium"/>
            </a:endParaRPr>
          </a:p>
        </p:txBody>
      </p:sp>
      <p:pic>
        <p:nvPicPr>
          <p:cNvPr id="136" name="Google Shape;136;p9"/>
          <p:cNvPicPr preferRelativeResize="0"/>
          <p:nvPr/>
        </p:nvPicPr>
        <p:blipFill rotWithShape="1">
          <a:blip r:embed="rId6">
            <a:alphaModFix/>
          </a:blip>
          <a:srcRect/>
          <a:stretch/>
        </p:blipFill>
        <p:spPr>
          <a:xfrm>
            <a:off x="5223771" y="4591063"/>
            <a:ext cx="338156" cy="338150"/>
          </a:xfrm>
          <a:prstGeom prst="rect">
            <a:avLst/>
          </a:prstGeom>
          <a:noFill/>
          <a:ln>
            <a:noFill/>
          </a:ln>
        </p:spPr>
      </p:pic>
      <p:sp>
        <p:nvSpPr>
          <p:cNvPr id="137" name="Google Shape;137;p9"/>
          <p:cNvSpPr txBox="1"/>
          <p:nvPr/>
        </p:nvSpPr>
        <p:spPr>
          <a:xfrm>
            <a:off x="5457275" y="4590801"/>
            <a:ext cx="1934700" cy="338524"/>
          </a:xfrm>
          <a:prstGeom prst="rect">
            <a:avLst/>
          </a:prstGeom>
          <a:noFill/>
          <a:ln>
            <a:noFill/>
          </a:ln>
        </p:spPr>
        <p:txBody>
          <a:bodyPr spcFirstLastPara="1" wrap="square" lIns="91425" tIns="91425" rIns="91425" bIns="91425" anchor="t" anchorCtr="0">
            <a:spAutoFit/>
          </a:bodyPr>
          <a:lstStyle/>
          <a:p>
            <a:pPr>
              <a:buClr>
                <a:srgbClr val="000000"/>
              </a:buClr>
              <a:buSzPts val="1000"/>
            </a:pPr>
            <a:r>
              <a:rPr lang="en-IN" sz="1000" dirty="0">
                <a:solidFill>
                  <a:schemeClr val="lt1"/>
                </a:solidFill>
                <a:latin typeface="Roboto" panose="02000000000000000000" pitchFamily="2" charset="0"/>
                <a:ea typeface="Roboto" panose="02000000000000000000" pitchFamily="2" charset="0"/>
                <a:cs typeface="Roboto" panose="02000000000000000000" pitchFamily="2" charset="0"/>
                <a:sym typeface="Roboto Medium"/>
              </a:rPr>
              <a:t>www.codemithra.com</a:t>
            </a:r>
            <a:endParaRPr sz="1000" dirty="0">
              <a:solidFill>
                <a:schemeClr val="lt1"/>
              </a:solidFill>
              <a:latin typeface="Roboto" panose="02000000000000000000" pitchFamily="2" charset="0"/>
              <a:ea typeface="Roboto" panose="02000000000000000000" pitchFamily="2" charset="0"/>
              <a:cs typeface="Roboto" panose="02000000000000000000" pitchFamily="2" charset="0"/>
              <a:sym typeface="Roboto Medium"/>
            </a:endParaRPr>
          </a:p>
        </p:txBody>
      </p:sp>
      <p:cxnSp>
        <p:nvCxnSpPr>
          <p:cNvPr id="138" name="Google Shape;138;p9"/>
          <p:cNvCxnSpPr/>
          <p:nvPr/>
        </p:nvCxnSpPr>
        <p:spPr>
          <a:xfrm rot="10800000">
            <a:off x="5166625" y="4610150"/>
            <a:ext cx="0" cy="300000"/>
          </a:xfrm>
          <a:prstGeom prst="straightConnector1">
            <a:avLst/>
          </a:prstGeom>
          <a:noFill/>
          <a:ln w="9525" cap="flat" cmpd="sng">
            <a:solidFill>
              <a:schemeClr val="lt1"/>
            </a:solidFill>
            <a:prstDash val="solid"/>
            <a:round/>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9" name="Google Shape;179;g142ae08ec9b_0_127"/>
          <p:cNvSpPr/>
          <p:nvPr/>
        </p:nvSpPr>
        <p:spPr>
          <a:xfrm>
            <a:off x="2147550" y="514550"/>
            <a:ext cx="4848900" cy="4122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2000"/>
              <a:buFont typeface="Arial"/>
              <a:buNone/>
            </a:pPr>
            <a:r>
              <a:rPr lang="en-GB" sz="2000" dirty="0">
                <a:solidFill>
                  <a:schemeClr val="lt1"/>
                </a:solidFill>
                <a:latin typeface="Roboto" panose="02000000000000000000" pitchFamily="2" charset="0"/>
                <a:ea typeface="Roboto" panose="02000000000000000000" pitchFamily="2" charset="0"/>
                <a:cs typeface="Roboto" panose="02000000000000000000" pitchFamily="2" charset="0"/>
              </a:rPr>
              <a:t>SKILLS INTROSPECTION</a:t>
            </a:r>
            <a:endParaRPr sz="2000" i="0" u="none" strike="noStrike" cap="none"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pic>
        <p:nvPicPr>
          <p:cNvPr id="180" name="Google Shape;180;g142ae08ec9b_0_127"/>
          <p:cNvPicPr preferRelativeResize="0"/>
          <p:nvPr/>
        </p:nvPicPr>
        <p:blipFill rotWithShape="1">
          <a:blip r:embed="rId3">
            <a:alphaModFix/>
          </a:blip>
          <a:srcRect r="14412"/>
          <a:stretch/>
        </p:blipFill>
        <p:spPr>
          <a:xfrm>
            <a:off x="743975" y="1151750"/>
            <a:ext cx="3723600" cy="3221700"/>
          </a:xfrm>
          <a:prstGeom prst="roundRect">
            <a:avLst>
              <a:gd name="adj" fmla="val 16667"/>
            </a:avLst>
          </a:prstGeom>
          <a:noFill/>
          <a:ln>
            <a:noFill/>
          </a:ln>
        </p:spPr>
      </p:pic>
      <p:sp>
        <p:nvSpPr>
          <p:cNvPr id="181" name="Google Shape;181;g142ae08ec9b_0_127"/>
          <p:cNvSpPr txBox="1"/>
          <p:nvPr/>
        </p:nvSpPr>
        <p:spPr>
          <a:xfrm>
            <a:off x="4724400" y="2590800"/>
            <a:ext cx="3000000" cy="61039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800"/>
              </a:spcAft>
              <a:buNone/>
            </a:pPr>
            <a:r>
              <a:rPr lang="en-GB" sz="21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Identify Your USP</a:t>
            </a:r>
            <a:endParaRPr sz="21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p:txBody>
      </p:sp>
    </p:spTree>
    <p:extLst>
      <p:ext uri="{BB962C8B-B14F-4D97-AF65-F5344CB8AC3E}">
        <p14:creationId xmlns:p14="http://schemas.microsoft.com/office/powerpoint/2010/main" val="989953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9" name="Google Shape;189;g142ae08ec9b_0_173"/>
          <p:cNvSpPr/>
          <p:nvPr/>
        </p:nvSpPr>
        <p:spPr>
          <a:xfrm>
            <a:off x="2147550" y="514550"/>
            <a:ext cx="4848900" cy="4122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2000"/>
              <a:buFont typeface="Arial"/>
              <a:buNone/>
            </a:pPr>
            <a:r>
              <a:rPr lang="en-GB" sz="2000" dirty="0">
                <a:solidFill>
                  <a:schemeClr val="lt1"/>
                </a:solidFill>
                <a:latin typeface="Roboto" panose="02000000000000000000" pitchFamily="2" charset="0"/>
                <a:ea typeface="Roboto" panose="02000000000000000000" pitchFamily="2" charset="0"/>
                <a:cs typeface="Roboto" panose="02000000000000000000" pitchFamily="2" charset="0"/>
              </a:rPr>
              <a:t>SKILLS INTROSPECTION</a:t>
            </a:r>
            <a:endParaRPr sz="2000" i="0" u="none" strike="noStrike" cap="none"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pic>
        <p:nvPicPr>
          <p:cNvPr id="191" name="Google Shape;191;g142ae08ec9b_0_173"/>
          <p:cNvPicPr preferRelativeResize="0"/>
          <p:nvPr/>
        </p:nvPicPr>
        <p:blipFill rotWithShape="1">
          <a:blip r:embed="rId3">
            <a:alphaModFix/>
          </a:blip>
          <a:srcRect l="12095"/>
          <a:stretch/>
        </p:blipFill>
        <p:spPr>
          <a:xfrm>
            <a:off x="1236325" y="1411775"/>
            <a:ext cx="2858400" cy="2858400"/>
          </a:xfrm>
          <a:prstGeom prst="roundRect">
            <a:avLst>
              <a:gd name="adj" fmla="val 16667"/>
            </a:avLst>
          </a:prstGeom>
          <a:noFill/>
          <a:ln>
            <a:noFill/>
          </a:ln>
        </p:spPr>
      </p:pic>
      <p:sp>
        <p:nvSpPr>
          <p:cNvPr id="192" name="Google Shape;192;g142ae08ec9b_0_173"/>
          <p:cNvSpPr txBox="1"/>
          <p:nvPr/>
        </p:nvSpPr>
        <p:spPr>
          <a:xfrm>
            <a:off x="4412450" y="2330450"/>
            <a:ext cx="4160400" cy="641171"/>
          </a:xfrm>
          <a:prstGeom prst="rect">
            <a:avLst/>
          </a:prstGeom>
          <a:noFill/>
          <a:ln>
            <a:noFill/>
          </a:ln>
        </p:spPr>
        <p:txBody>
          <a:bodyPr spcFirstLastPara="1" wrap="square" lIns="91425" tIns="91425" rIns="91425" bIns="91425" anchor="t" anchorCtr="0">
            <a:spAutoFit/>
          </a:bodyPr>
          <a:lstStyle/>
          <a:p>
            <a:pPr marL="0" lvl="0" indent="0" algn="l" rtl="0">
              <a:spcBef>
                <a:spcPts val="800"/>
              </a:spcBef>
              <a:spcAft>
                <a:spcPts val="0"/>
              </a:spcAft>
              <a:buClr>
                <a:schemeClr val="dk1"/>
              </a:buClr>
              <a:buSzPts val="1100"/>
              <a:buFont typeface="Arial"/>
              <a:buNone/>
            </a:pPr>
            <a:r>
              <a:rPr lang="en-GB" sz="23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What is USP?</a:t>
            </a:r>
            <a:endParaRPr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p:txBody>
      </p:sp>
    </p:spTree>
    <p:extLst>
      <p:ext uri="{BB962C8B-B14F-4D97-AF65-F5344CB8AC3E}">
        <p14:creationId xmlns:p14="http://schemas.microsoft.com/office/powerpoint/2010/main" val="3950081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200" name="Google Shape;200;g142ae08ec9b_0_186"/>
          <p:cNvSpPr/>
          <p:nvPr/>
        </p:nvSpPr>
        <p:spPr>
          <a:xfrm>
            <a:off x="2147550" y="514550"/>
            <a:ext cx="4848900" cy="4122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2000"/>
              <a:buFont typeface="Arial"/>
              <a:buNone/>
            </a:pPr>
            <a:r>
              <a:rPr lang="en-GB" sz="2000" dirty="0">
                <a:solidFill>
                  <a:schemeClr val="lt1"/>
                </a:solidFill>
                <a:latin typeface="Roboto" panose="02000000000000000000" pitchFamily="2" charset="0"/>
                <a:ea typeface="Roboto" panose="02000000000000000000" pitchFamily="2" charset="0"/>
                <a:cs typeface="Roboto" panose="02000000000000000000" pitchFamily="2" charset="0"/>
              </a:rPr>
              <a:t>SKILLS INTROSPECTION</a:t>
            </a:r>
            <a:endParaRPr sz="2000" i="0" u="none" strike="noStrike" cap="none"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
        <p:nvSpPr>
          <p:cNvPr id="201" name="Google Shape;201;g142ae08ec9b_0_186"/>
          <p:cNvSpPr txBox="1"/>
          <p:nvPr/>
        </p:nvSpPr>
        <p:spPr>
          <a:xfrm>
            <a:off x="4572000" y="2438400"/>
            <a:ext cx="4167600" cy="595004"/>
          </a:xfrm>
          <a:prstGeom prst="rect">
            <a:avLst/>
          </a:prstGeom>
          <a:noFill/>
          <a:ln>
            <a:noFill/>
          </a:ln>
        </p:spPr>
        <p:txBody>
          <a:bodyPr spcFirstLastPara="1" wrap="square" lIns="91425" tIns="91425" rIns="91425" bIns="91425" anchor="t" anchorCtr="0">
            <a:spAutoFit/>
          </a:bodyPr>
          <a:lstStyle/>
          <a:p>
            <a:pPr marL="0" lvl="0" indent="0" algn="l" rtl="0">
              <a:spcBef>
                <a:spcPts val="800"/>
              </a:spcBef>
              <a:spcAft>
                <a:spcPts val="0"/>
              </a:spcAft>
              <a:buNone/>
            </a:pPr>
            <a:r>
              <a:rPr lang="en-GB"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Importance of Unique Selling Point</a:t>
            </a:r>
            <a:endParaRPr sz="24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p:txBody>
      </p:sp>
      <p:sp>
        <p:nvSpPr>
          <p:cNvPr id="202" name="Google Shape;202;g142ae08ec9b_0_18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latin typeface="Roboto" panose="02000000000000000000" pitchFamily="2" charset="0"/>
                <a:ea typeface="Roboto" panose="02000000000000000000" pitchFamily="2" charset="0"/>
                <a:cs typeface="Roboto" panose="02000000000000000000" pitchFamily="2" charset="0"/>
              </a:rPr>
              <a:t> </a:t>
            </a:r>
            <a:endParaRPr dirty="0">
              <a:latin typeface="Roboto" panose="02000000000000000000" pitchFamily="2" charset="0"/>
              <a:ea typeface="Roboto" panose="02000000000000000000" pitchFamily="2" charset="0"/>
              <a:cs typeface="Roboto" panose="02000000000000000000" pitchFamily="2" charset="0"/>
            </a:endParaRPr>
          </a:p>
        </p:txBody>
      </p:sp>
      <p:pic>
        <p:nvPicPr>
          <p:cNvPr id="203" name="Google Shape;203;g142ae08ec9b_0_186"/>
          <p:cNvPicPr preferRelativeResize="0"/>
          <p:nvPr/>
        </p:nvPicPr>
        <p:blipFill rotWithShape="1">
          <a:blip r:embed="rId3">
            <a:alphaModFix/>
          </a:blip>
          <a:srcRect/>
          <a:stretch/>
        </p:blipFill>
        <p:spPr>
          <a:xfrm>
            <a:off x="998100" y="1231900"/>
            <a:ext cx="3093900" cy="3009600"/>
          </a:xfrm>
          <a:prstGeom prst="roundRect">
            <a:avLst>
              <a:gd name="adj" fmla="val 16667"/>
            </a:avLst>
          </a:prstGeom>
          <a:noFill/>
          <a:ln>
            <a:noFill/>
          </a:ln>
        </p:spPr>
      </p:pic>
    </p:spTree>
    <p:extLst>
      <p:ext uri="{BB962C8B-B14F-4D97-AF65-F5344CB8AC3E}">
        <p14:creationId xmlns:p14="http://schemas.microsoft.com/office/powerpoint/2010/main" val="902677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11" name="Google Shape;211;g142ae08ec9b_0_197"/>
          <p:cNvSpPr/>
          <p:nvPr/>
        </p:nvSpPr>
        <p:spPr>
          <a:xfrm>
            <a:off x="2147550" y="514550"/>
            <a:ext cx="4848900" cy="4122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2000"/>
              <a:buFont typeface="Arial"/>
              <a:buNone/>
            </a:pPr>
            <a:r>
              <a:rPr lang="en-GB" sz="2000" dirty="0">
                <a:solidFill>
                  <a:schemeClr val="lt1"/>
                </a:solidFill>
                <a:latin typeface="Roboto" panose="02000000000000000000" pitchFamily="2" charset="0"/>
                <a:ea typeface="Roboto" panose="02000000000000000000" pitchFamily="2" charset="0"/>
                <a:cs typeface="Roboto" panose="02000000000000000000" pitchFamily="2" charset="0"/>
              </a:rPr>
              <a:t>SKILLS INTROSPECTION</a:t>
            </a:r>
            <a:endParaRPr sz="2000" i="0" u="none" strike="noStrike" cap="none"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
        <p:nvSpPr>
          <p:cNvPr id="212" name="Google Shape;212;g142ae08ec9b_0_197"/>
          <p:cNvSpPr txBox="1"/>
          <p:nvPr/>
        </p:nvSpPr>
        <p:spPr>
          <a:xfrm>
            <a:off x="4572000" y="2438400"/>
            <a:ext cx="4167600" cy="595004"/>
          </a:xfrm>
          <a:prstGeom prst="rect">
            <a:avLst/>
          </a:prstGeom>
          <a:noFill/>
          <a:ln>
            <a:noFill/>
          </a:ln>
        </p:spPr>
        <p:txBody>
          <a:bodyPr spcFirstLastPara="1" wrap="square" lIns="91425" tIns="91425" rIns="91425" bIns="91425" anchor="t" anchorCtr="0">
            <a:spAutoFit/>
          </a:bodyPr>
          <a:lstStyle/>
          <a:p>
            <a:pPr marL="0" lvl="0" indent="0" algn="l" rtl="0">
              <a:spcBef>
                <a:spcPts val="800"/>
              </a:spcBef>
              <a:spcAft>
                <a:spcPts val="0"/>
              </a:spcAft>
              <a:buNone/>
            </a:pPr>
            <a:r>
              <a:rPr lang="en-GB"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Unique Selling Point Examples</a:t>
            </a:r>
            <a:endParaRPr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p:txBody>
      </p:sp>
      <p:pic>
        <p:nvPicPr>
          <p:cNvPr id="214" name="Google Shape;214;g142ae08ec9b_0_197"/>
          <p:cNvPicPr preferRelativeResize="0"/>
          <p:nvPr/>
        </p:nvPicPr>
        <p:blipFill rotWithShape="1">
          <a:blip r:embed="rId3">
            <a:alphaModFix/>
          </a:blip>
          <a:srcRect/>
          <a:stretch/>
        </p:blipFill>
        <p:spPr>
          <a:xfrm>
            <a:off x="1074288" y="1230738"/>
            <a:ext cx="2858400" cy="2858400"/>
          </a:xfrm>
          <a:prstGeom prst="roundRect">
            <a:avLst>
              <a:gd name="adj" fmla="val 16667"/>
            </a:avLst>
          </a:prstGeom>
          <a:noFill/>
          <a:ln>
            <a:noFill/>
          </a:ln>
        </p:spPr>
      </p:pic>
    </p:spTree>
    <p:extLst>
      <p:ext uri="{BB962C8B-B14F-4D97-AF65-F5344CB8AC3E}">
        <p14:creationId xmlns:p14="http://schemas.microsoft.com/office/powerpoint/2010/main" val="248599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22" name="Google Shape;222;g142ae08ec9b_0_208"/>
          <p:cNvSpPr/>
          <p:nvPr/>
        </p:nvSpPr>
        <p:spPr>
          <a:xfrm>
            <a:off x="2147550" y="514550"/>
            <a:ext cx="4848900" cy="4122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2000"/>
              <a:buFont typeface="Arial"/>
              <a:buNone/>
            </a:pPr>
            <a:r>
              <a:rPr lang="en-GB" sz="2000" dirty="0">
                <a:solidFill>
                  <a:schemeClr val="lt1"/>
                </a:solidFill>
                <a:latin typeface="Roboto" panose="02000000000000000000" pitchFamily="2" charset="0"/>
                <a:ea typeface="Roboto" panose="02000000000000000000" pitchFamily="2" charset="0"/>
                <a:cs typeface="Roboto" panose="02000000000000000000" pitchFamily="2" charset="0"/>
              </a:rPr>
              <a:t>SKILLS INTROSPECTION</a:t>
            </a:r>
            <a:endParaRPr sz="2000" i="0" u="none" strike="noStrike" cap="none"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
        <p:nvSpPr>
          <p:cNvPr id="223" name="Google Shape;223;g142ae08ec9b_0_208"/>
          <p:cNvSpPr txBox="1"/>
          <p:nvPr/>
        </p:nvSpPr>
        <p:spPr>
          <a:xfrm>
            <a:off x="4572000" y="2438400"/>
            <a:ext cx="4167600" cy="595004"/>
          </a:xfrm>
          <a:prstGeom prst="rect">
            <a:avLst/>
          </a:prstGeom>
          <a:noFill/>
          <a:ln>
            <a:noFill/>
          </a:ln>
        </p:spPr>
        <p:txBody>
          <a:bodyPr spcFirstLastPara="1" wrap="square" lIns="91425" tIns="91425" rIns="91425" bIns="91425" anchor="t" anchorCtr="0">
            <a:spAutoFit/>
          </a:bodyPr>
          <a:lstStyle/>
          <a:p>
            <a:pPr marL="0" lvl="0" indent="0" algn="l" rtl="0">
              <a:spcBef>
                <a:spcPts val="800"/>
              </a:spcBef>
              <a:spcAft>
                <a:spcPts val="0"/>
              </a:spcAft>
              <a:buNone/>
            </a:pPr>
            <a:endParaRPr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p:txBody>
      </p:sp>
      <p:sp>
        <p:nvSpPr>
          <p:cNvPr id="224" name="Google Shape;224;g142ae08ec9b_0_20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latin typeface="Roboto" panose="02000000000000000000" pitchFamily="2" charset="0"/>
                <a:ea typeface="Roboto" panose="02000000000000000000" pitchFamily="2" charset="0"/>
                <a:cs typeface="Roboto" panose="02000000000000000000" pitchFamily="2" charset="0"/>
              </a:rPr>
              <a:t> </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225" name="Google Shape;225;g142ae08ec9b_0_208"/>
          <p:cNvSpPr txBox="1"/>
          <p:nvPr/>
        </p:nvSpPr>
        <p:spPr>
          <a:xfrm>
            <a:off x="347700" y="1533650"/>
            <a:ext cx="8448600" cy="198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Steps to Determine Your Unique Selling Point</a:t>
            </a:r>
            <a:endParaRPr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80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List the features and benefits that are unique </a:t>
            </a:r>
            <a:endParaRPr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Decide what emotional need is being specifically met by your product  </a:t>
            </a:r>
            <a:endParaRPr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Identify aspects of your product or service  </a:t>
            </a:r>
            <a:endParaRPr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Create phrases  that are short, clear, and concise</a:t>
            </a:r>
            <a:endParaRPr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Answering your customer's primary question</a:t>
            </a:r>
            <a:endParaRPr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101196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3" name="Google Shape;233;g142ae08ec9b_0_220"/>
          <p:cNvSpPr/>
          <p:nvPr/>
        </p:nvSpPr>
        <p:spPr>
          <a:xfrm>
            <a:off x="2147550" y="514550"/>
            <a:ext cx="4848900" cy="4122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2000"/>
              <a:buFont typeface="Arial"/>
              <a:buNone/>
            </a:pPr>
            <a:r>
              <a:rPr lang="en-GB" sz="2000" dirty="0">
                <a:solidFill>
                  <a:schemeClr val="lt1"/>
                </a:solidFill>
                <a:latin typeface="Roboto" panose="02000000000000000000" pitchFamily="2" charset="0"/>
                <a:ea typeface="Roboto" panose="02000000000000000000" pitchFamily="2" charset="0"/>
                <a:cs typeface="Roboto" panose="02000000000000000000" pitchFamily="2" charset="0"/>
              </a:rPr>
              <a:t>SKILLS INTROSPECTION</a:t>
            </a:r>
            <a:endParaRPr sz="2000" i="0" u="none" strike="noStrike" cap="none"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
        <p:nvSpPr>
          <p:cNvPr id="234" name="Google Shape;234;g142ae08ec9b_0_220"/>
          <p:cNvSpPr txBox="1"/>
          <p:nvPr/>
        </p:nvSpPr>
        <p:spPr>
          <a:xfrm>
            <a:off x="4572000" y="2438400"/>
            <a:ext cx="4167600" cy="595004"/>
          </a:xfrm>
          <a:prstGeom prst="rect">
            <a:avLst/>
          </a:prstGeom>
          <a:noFill/>
          <a:ln>
            <a:noFill/>
          </a:ln>
        </p:spPr>
        <p:txBody>
          <a:bodyPr spcFirstLastPara="1" wrap="square" lIns="91425" tIns="91425" rIns="91425" bIns="91425" anchor="t" anchorCtr="0">
            <a:spAutoFit/>
          </a:bodyPr>
          <a:lstStyle/>
          <a:p>
            <a:pPr marL="0" lvl="0" indent="0" algn="l" rtl="0">
              <a:spcBef>
                <a:spcPts val="800"/>
              </a:spcBef>
              <a:spcAft>
                <a:spcPts val="0"/>
              </a:spcAft>
              <a:buNone/>
            </a:pPr>
            <a:endParaRPr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p:txBody>
      </p:sp>
      <p:sp>
        <p:nvSpPr>
          <p:cNvPr id="235" name="Google Shape;235;g142ae08ec9b_0_22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latin typeface="Roboto" panose="02000000000000000000" pitchFamily="2" charset="0"/>
                <a:ea typeface="Roboto" panose="02000000000000000000" pitchFamily="2" charset="0"/>
                <a:cs typeface="Roboto" panose="02000000000000000000" pitchFamily="2" charset="0"/>
              </a:rPr>
              <a:t> </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236" name="Google Shape;236;g142ae08ec9b_0_220"/>
          <p:cNvSpPr txBox="1"/>
          <p:nvPr/>
        </p:nvSpPr>
        <p:spPr>
          <a:xfrm>
            <a:off x="347700" y="1533650"/>
            <a:ext cx="8448600" cy="225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Steps to Create a Unique Selling Proposition</a:t>
            </a:r>
            <a:endParaRPr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80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Describe Your Target Audience</a:t>
            </a:r>
            <a:endParaRPr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Explain the Problem You Solve</a:t>
            </a:r>
            <a:endParaRPr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List the Biggest Distinctive Benefits</a:t>
            </a:r>
            <a:endParaRPr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Define Your Promise</a:t>
            </a:r>
            <a:endParaRPr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Combine and Rework</a:t>
            </a:r>
            <a:endParaRPr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a:p>
            <a:pPr marL="457200" lvl="0" indent="-342900" algn="l" rtl="0">
              <a:spcBef>
                <a:spcPts val="0"/>
              </a:spcBef>
              <a:spcAft>
                <a:spcPts val="0"/>
              </a:spcAft>
              <a:buClr>
                <a:schemeClr val="dk1"/>
              </a:buClr>
              <a:buSzPts val="1800"/>
              <a:buFont typeface="Roboto Light"/>
              <a:buChar char="●"/>
            </a:pPr>
            <a:r>
              <a:rPr lang="en-GB" sz="18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Cut it Down</a:t>
            </a:r>
            <a:endParaRPr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p:txBody>
      </p:sp>
    </p:spTree>
    <p:extLst>
      <p:ext uri="{BB962C8B-B14F-4D97-AF65-F5344CB8AC3E}">
        <p14:creationId xmlns:p14="http://schemas.microsoft.com/office/powerpoint/2010/main" val="169777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4" name="Google Shape;244;g142ae08ec9b_0_230"/>
          <p:cNvSpPr/>
          <p:nvPr/>
        </p:nvSpPr>
        <p:spPr>
          <a:xfrm>
            <a:off x="2147550" y="514550"/>
            <a:ext cx="4848900" cy="4122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2000"/>
              <a:buFont typeface="Arial"/>
              <a:buNone/>
            </a:pPr>
            <a:r>
              <a:rPr lang="en-GB" sz="2000" dirty="0">
                <a:solidFill>
                  <a:schemeClr val="lt1"/>
                </a:solidFill>
                <a:latin typeface="Roboto" panose="02000000000000000000" pitchFamily="2" charset="0"/>
                <a:ea typeface="Roboto" panose="02000000000000000000" pitchFamily="2" charset="0"/>
                <a:cs typeface="Roboto" panose="02000000000000000000" pitchFamily="2" charset="0"/>
              </a:rPr>
              <a:t>SKILLS INTROSPECTION</a:t>
            </a:r>
            <a:endParaRPr sz="2000" i="0" u="none" strike="noStrike" cap="none"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sp>
        <p:nvSpPr>
          <p:cNvPr id="245" name="Google Shape;245;g142ae08ec9b_0_230"/>
          <p:cNvSpPr txBox="1"/>
          <p:nvPr/>
        </p:nvSpPr>
        <p:spPr>
          <a:xfrm>
            <a:off x="4177750" y="2438400"/>
            <a:ext cx="5027700" cy="902781"/>
          </a:xfrm>
          <a:prstGeom prst="rect">
            <a:avLst/>
          </a:prstGeom>
          <a:noFill/>
          <a:ln>
            <a:noFill/>
          </a:ln>
        </p:spPr>
        <p:txBody>
          <a:bodyPr spcFirstLastPara="1" wrap="square" lIns="91425" tIns="91425" rIns="91425" bIns="91425" anchor="t" anchorCtr="0">
            <a:spAutoFit/>
          </a:bodyPr>
          <a:lstStyle/>
          <a:p>
            <a:pPr marL="0" lvl="0" indent="0" algn="l" rtl="0">
              <a:spcBef>
                <a:spcPts val="800"/>
              </a:spcBef>
              <a:spcAft>
                <a:spcPts val="0"/>
              </a:spcAft>
              <a:buNone/>
            </a:pPr>
            <a:r>
              <a:rPr lang="en-GB"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rPr>
              <a:t>Recognize Your Strengths And Weaknesses</a:t>
            </a:r>
            <a:endParaRPr sz="2000" dirty="0">
              <a:solidFill>
                <a:schemeClr val="dk1"/>
              </a:solidFill>
              <a:latin typeface="Roboto" panose="02000000000000000000" pitchFamily="2" charset="0"/>
              <a:ea typeface="Roboto" panose="02000000000000000000" pitchFamily="2" charset="0"/>
              <a:cs typeface="Roboto" panose="02000000000000000000" pitchFamily="2" charset="0"/>
              <a:sym typeface="Roboto Light"/>
            </a:endParaRPr>
          </a:p>
        </p:txBody>
      </p:sp>
      <p:sp>
        <p:nvSpPr>
          <p:cNvPr id="246" name="Google Shape;246;g142ae08ec9b_0_23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latin typeface="Roboto" panose="02000000000000000000" pitchFamily="2" charset="0"/>
                <a:ea typeface="Roboto" panose="02000000000000000000" pitchFamily="2" charset="0"/>
                <a:cs typeface="Roboto" panose="02000000000000000000" pitchFamily="2" charset="0"/>
              </a:rPr>
              <a:t> </a:t>
            </a:r>
            <a:endParaRPr dirty="0">
              <a:latin typeface="Roboto" panose="02000000000000000000" pitchFamily="2" charset="0"/>
              <a:ea typeface="Roboto" panose="02000000000000000000" pitchFamily="2" charset="0"/>
              <a:cs typeface="Roboto" panose="02000000000000000000" pitchFamily="2" charset="0"/>
            </a:endParaRPr>
          </a:p>
        </p:txBody>
      </p:sp>
      <p:pic>
        <p:nvPicPr>
          <p:cNvPr id="247" name="Google Shape;247;g142ae08ec9b_0_230"/>
          <p:cNvPicPr preferRelativeResize="0"/>
          <p:nvPr/>
        </p:nvPicPr>
        <p:blipFill rotWithShape="1">
          <a:blip r:embed="rId3">
            <a:alphaModFix/>
          </a:blip>
          <a:srcRect/>
          <a:stretch/>
        </p:blipFill>
        <p:spPr>
          <a:xfrm>
            <a:off x="612750" y="1103550"/>
            <a:ext cx="3464700" cy="3314700"/>
          </a:xfrm>
          <a:prstGeom prst="roundRect">
            <a:avLst>
              <a:gd name="adj" fmla="val 16667"/>
            </a:avLst>
          </a:prstGeom>
          <a:noFill/>
          <a:ln>
            <a:noFill/>
          </a:ln>
        </p:spPr>
      </p:pic>
    </p:spTree>
    <p:extLst>
      <p:ext uri="{BB962C8B-B14F-4D97-AF65-F5344CB8AC3E}">
        <p14:creationId xmlns:p14="http://schemas.microsoft.com/office/powerpoint/2010/main" val="206728253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4084</Words>
  <Application>Microsoft Office PowerPoint</Application>
  <PresentationFormat>On-screen Show (16:9)</PresentationFormat>
  <Paragraphs>273</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Roboto</vt:lpstr>
      <vt:lpstr>Roboto Light</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pooja ram</dc:creator>
  <cp:lastModifiedBy>poojaramaraj71@gmail.com</cp:lastModifiedBy>
  <cp:revision>4</cp:revision>
  <dcterms:modified xsi:type="dcterms:W3CDTF">2024-07-16T10:48:53Z</dcterms:modified>
</cp:coreProperties>
</file>